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3" r:id="rId7"/>
    <p:sldId id="262" r:id="rId8"/>
    <p:sldId id="264" r:id="rId9"/>
    <p:sldId id="271" r:id="rId10"/>
    <p:sldId id="266" r:id="rId11"/>
    <p:sldId id="267" r:id="rId12"/>
    <p:sldId id="269" r:id="rId13"/>
    <p:sldId id="272" r:id="rId14"/>
    <p:sldId id="270" r:id="rId15"/>
    <p:sldId id="265" r:id="rId16"/>
    <p:sldId id="268" r:id="rId17"/>
    <p:sldId id="26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3"/>
    <p:restoredTop sz="92904"/>
  </p:normalViewPr>
  <p:slideViewPr>
    <p:cSldViewPr snapToGrid="0" snapToObjects="1">
      <p:cViewPr varScale="1">
        <p:scale>
          <a:sx n="96" d="100"/>
          <a:sy n="96"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89979-37CA-7544-8598-D7ABB010E69C}" type="datetimeFigureOut">
              <a:rPr lang="en-US" smtClean="0"/>
              <a:t>3/27/17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DCF029-DD25-9A44-B6DB-5DC43E3A5541}" type="slidenum">
              <a:rPr lang="en-US" smtClean="0"/>
              <a:t>‹#›</a:t>
            </a:fld>
            <a:endParaRPr lang="en-US"/>
          </a:p>
        </p:txBody>
      </p:sp>
    </p:spTree>
    <p:extLst>
      <p:ext uri="{BB962C8B-B14F-4D97-AF65-F5344CB8AC3E}">
        <p14:creationId xmlns:p14="http://schemas.microsoft.com/office/powerpoint/2010/main" val="1630862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beginning</a:t>
            </a:r>
            <a:r>
              <a:rPr lang="en-US" baseline="0" dirty="0" smtClean="0"/>
              <a:t> of the year I set clear expectations and rules. This rules for my classroom are taught and implemented and focused on for 2 weeks or more. I  make students practice and repeat them until it becomes a habit. They should be able to teach and explain the rules to new students who enters the classroom.  All task come with focused and specific directions that are explained, repeated, and typed an put onto the computer Canvass, work area, or tables. So if at anytime there is a question they can refer to this. I do give feedback and reflection on group work and </a:t>
            </a:r>
            <a:r>
              <a:rPr lang="en-US" baseline="0" dirty="0" err="1" smtClean="0"/>
              <a:t>indivdual</a:t>
            </a:r>
            <a:r>
              <a:rPr lang="en-US" baseline="0" dirty="0" smtClean="0"/>
              <a:t> work in the from of a </a:t>
            </a:r>
            <a:r>
              <a:rPr lang="en-US" baseline="0" dirty="0" err="1" smtClean="0"/>
              <a:t>rubirc</a:t>
            </a:r>
            <a:r>
              <a:rPr lang="en-US" baseline="0" dirty="0" smtClean="0"/>
              <a:t>. Please see the attached documents for grading on group work or individual tasks. If a class can not handle or  has more difficulty with following rules of group work I do not allow this class to do as many group work </a:t>
            </a:r>
            <a:r>
              <a:rPr lang="en-US" baseline="0" dirty="0" err="1" smtClean="0"/>
              <a:t>activiites</a:t>
            </a:r>
            <a:r>
              <a:rPr lang="en-US" baseline="0" dirty="0" smtClean="0"/>
              <a:t>, or I only allow the students I know who can handle it to work together, others have to work alone or with me. </a:t>
            </a:r>
            <a:endParaRPr lang="en-US" dirty="0"/>
          </a:p>
        </p:txBody>
      </p:sp>
      <p:sp>
        <p:nvSpPr>
          <p:cNvPr id="4" name="Slide Number Placeholder 3"/>
          <p:cNvSpPr>
            <a:spLocks noGrp="1"/>
          </p:cNvSpPr>
          <p:nvPr>
            <p:ph type="sldNum" sz="quarter" idx="10"/>
          </p:nvPr>
        </p:nvSpPr>
        <p:spPr/>
        <p:txBody>
          <a:bodyPr/>
          <a:lstStyle/>
          <a:p>
            <a:fld id="{49DCF029-DD25-9A44-B6DB-5DC43E3A5541}" type="slidenum">
              <a:rPr lang="en-US" smtClean="0"/>
              <a:t>3</a:t>
            </a:fld>
            <a:endParaRPr lang="en-US"/>
          </a:p>
        </p:txBody>
      </p:sp>
    </p:spTree>
    <p:extLst>
      <p:ext uri="{BB962C8B-B14F-4D97-AF65-F5344CB8AC3E}">
        <p14:creationId xmlns:p14="http://schemas.microsoft.com/office/powerpoint/2010/main" val="1564519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American</a:t>
            </a:r>
            <a:r>
              <a:rPr lang="en-US" baseline="0" dirty="0" smtClean="0"/>
              <a:t> Flag Heroine</a:t>
            </a:r>
            <a:endParaRPr lang="en-US" dirty="0"/>
          </a:p>
        </p:txBody>
      </p:sp>
      <p:sp>
        <p:nvSpPr>
          <p:cNvPr id="4" name="Slide Number Placeholder 3"/>
          <p:cNvSpPr>
            <a:spLocks noGrp="1"/>
          </p:cNvSpPr>
          <p:nvPr>
            <p:ph type="sldNum" sz="quarter" idx="10"/>
          </p:nvPr>
        </p:nvSpPr>
        <p:spPr/>
        <p:txBody>
          <a:bodyPr/>
          <a:lstStyle/>
          <a:p>
            <a:fld id="{49DCF029-DD25-9A44-B6DB-5DC43E3A5541}" type="slidenum">
              <a:rPr lang="en-US" smtClean="0"/>
              <a:t>4</a:t>
            </a:fld>
            <a:endParaRPr lang="en-US"/>
          </a:p>
        </p:txBody>
      </p:sp>
    </p:spTree>
    <p:extLst>
      <p:ext uri="{BB962C8B-B14F-4D97-AF65-F5344CB8AC3E}">
        <p14:creationId xmlns:p14="http://schemas.microsoft.com/office/powerpoint/2010/main" val="86271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American</a:t>
            </a:r>
            <a:r>
              <a:rPr lang="en-US" baseline="0" dirty="0" smtClean="0"/>
              <a:t> Flag Heroine</a:t>
            </a:r>
            <a:endParaRPr lang="en-US" dirty="0"/>
          </a:p>
        </p:txBody>
      </p:sp>
      <p:sp>
        <p:nvSpPr>
          <p:cNvPr id="4" name="Slide Number Placeholder 3"/>
          <p:cNvSpPr>
            <a:spLocks noGrp="1"/>
          </p:cNvSpPr>
          <p:nvPr>
            <p:ph type="sldNum" sz="quarter" idx="10"/>
          </p:nvPr>
        </p:nvSpPr>
        <p:spPr/>
        <p:txBody>
          <a:bodyPr/>
          <a:lstStyle/>
          <a:p>
            <a:fld id="{49DCF029-DD25-9A44-B6DB-5DC43E3A5541}" type="slidenum">
              <a:rPr lang="en-US" smtClean="0"/>
              <a:t>5</a:t>
            </a:fld>
            <a:endParaRPr lang="en-US"/>
          </a:p>
        </p:txBody>
      </p:sp>
    </p:spTree>
    <p:extLst>
      <p:ext uri="{BB962C8B-B14F-4D97-AF65-F5344CB8AC3E}">
        <p14:creationId xmlns:p14="http://schemas.microsoft.com/office/powerpoint/2010/main" val="2027169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American Flag Heroine</a:t>
            </a:r>
            <a:endParaRPr lang="en-US" dirty="0"/>
          </a:p>
        </p:txBody>
      </p:sp>
      <p:sp>
        <p:nvSpPr>
          <p:cNvPr id="4" name="Slide Number Placeholder 3"/>
          <p:cNvSpPr>
            <a:spLocks noGrp="1"/>
          </p:cNvSpPr>
          <p:nvPr>
            <p:ph type="sldNum" sz="quarter" idx="10"/>
          </p:nvPr>
        </p:nvSpPr>
        <p:spPr/>
        <p:txBody>
          <a:bodyPr/>
          <a:lstStyle/>
          <a:p>
            <a:fld id="{49DCF029-DD25-9A44-B6DB-5DC43E3A5541}" type="slidenum">
              <a:rPr lang="en-US" smtClean="0"/>
              <a:t>6</a:t>
            </a:fld>
            <a:endParaRPr lang="en-US"/>
          </a:p>
        </p:txBody>
      </p:sp>
    </p:spTree>
    <p:extLst>
      <p:ext uri="{BB962C8B-B14F-4D97-AF65-F5344CB8AC3E}">
        <p14:creationId xmlns:p14="http://schemas.microsoft.com/office/powerpoint/2010/main" val="1861537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CF029-DD25-9A44-B6DB-5DC43E3A5541}" type="slidenum">
              <a:rPr lang="en-US" smtClean="0"/>
              <a:t>9</a:t>
            </a:fld>
            <a:endParaRPr lang="en-US"/>
          </a:p>
        </p:txBody>
      </p:sp>
    </p:spTree>
    <p:extLst>
      <p:ext uri="{BB962C8B-B14F-4D97-AF65-F5344CB8AC3E}">
        <p14:creationId xmlns:p14="http://schemas.microsoft.com/office/powerpoint/2010/main" val="1198385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3/27/17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3/27/17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3/27/17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3/27/17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3/27/17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3/27/17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3/27/17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 Id="rId3" Type="http://schemas.openxmlformats.org/officeDocument/2006/relationships/image" Target="../media/image8.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arlene_scott@iss.k12.nc.us" TargetMode="External"/><Relationship Id="rId3" Type="http://schemas.openxmlformats.org/officeDocument/2006/relationships/hyperlink" Target="http://iss.schoolwires.com/Domain/505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1" Type="http://schemas.openxmlformats.org/officeDocument/2006/relationships/hyperlink" Target="http://www.harcourtschool.com/activity/trophies/test_tutor/grade3/skill1/crowded.html" TargetMode="External"/><Relationship Id="rId12" Type="http://schemas.openxmlformats.org/officeDocument/2006/relationships/hyperlink" Target="http://www.ereadingworksheets.com/point-of-view-worksheets/point-of-view-worksheet-15/"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quia.com/rr/665547.html" TargetMode="External"/><Relationship Id="rId4" Type="http://schemas.openxmlformats.org/officeDocument/2006/relationships/hyperlink" Target="https://www.quia.com/cb/721939.html" TargetMode="External"/><Relationship Id="rId5" Type="http://schemas.openxmlformats.org/officeDocument/2006/relationships/hyperlink" Target="http://ereadinggames.com/viewpoint-pilot/" TargetMode="External"/><Relationship Id="rId6" Type="http://schemas.openxmlformats.org/officeDocument/2006/relationships/hyperlink" Target="http://www.learningfarm.com/web/practicePassThrough.cfm?TopicID=102" TargetMode="External"/><Relationship Id="rId7" Type="http://schemas.openxmlformats.org/officeDocument/2006/relationships/hyperlink" Target="https://learnzillion.com/lesson_plans/7524-determine-the-author-s-point-of-view-and-distinguish-it-from-your-own#lesson" TargetMode="External"/><Relationship Id="rId8" Type="http://schemas.openxmlformats.org/officeDocument/2006/relationships/hyperlink" Target="http://reviewgamezone.com/games/supershooter/index.php?2423&amp;title=Point%20Of%20View" TargetMode="External"/><Relationship Id="rId9" Type="http://schemas.openxmlformats.org/officeDocument/2006/relationships/hyperlink" Target="https://www.superteachertools.us/jeopardyx/jeopardy-review-game.php?gamefile=171403#.WKYje1e-qlI" TargetMode="External"/><Relationship Id="rId10" Type="http://schemas.openxmlformats.org/officeDocument/2006/relationships/hyperlink" Target="http://www.harcourtschool.com/activity/trophies/test_tutor/grade4/skill1/important_day.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Are you an optimist?</a:t>
            </a:r>
            <a:br>
              <a:rPr lang="en-US" dirty="0" smtClean="0"/>
            </a:br>
            <a:endParaRPr lang="en-US" dirty="0"/>
          </a:p>
        </p:txBody>
      </p:sp>
      <p:sp>
        <p:nvSpPr>
          <p:cNvPr id="3" name="Subtitle 2"/>
          <p:cNvSpPr>
            <a:spLocks noGrp="1"/>
          </p:cNvSpPr>
          <p:nvPr>
            <p:ph type="subTitle" idx="1"/>
          </p:nvPr>
        </p:nvSpPr>
        <p:spPr/>
        <p:txBody>
          <a:bodyPr>
            <a:normAutofit/>
          </a:bodyPr>
          <a:lstStyle/>
          <a:p>
            <a:pPr algn="ctr"/>
            <a:r>
              <a:rPr lang="en-US" b="1" dirty="0" smtClean="0"/>
              <a:t>Engaging Learners with structured, tiered, and differentiated activities!</a:t>
            </a:r>
            <a:endParaRPr lang="en-US" b="1" dirty="0"/>
          </a:p>
        </p:txBody>
      </p:sp>
    </p:spTree>
    <p:extLst>
      <p:ext uri="{BB962C8B-B14F-4D97-AF65-F5344CB8AC3E}">
        <p14:creationId xmlns:p14="http://schemas.microsoft.com/office/powerpoint/2010/main" val="1435614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026" y="406564"/>
            <a:ext cx="10127974" cy="1293028"/>
          </a:xfrm>
        </p:spPr>
        <p:txBody>
          <a:bodyPr/>
          <a:lstStyle/>
          <a:p>
            <a:pPr algn="ctr"/>
            <a:r>
              <a:rPr lang="en-US" b="1" dirty="0" smtClean="0"/>
              <a:t> Chunking Reading </a:t>
            </a:r>
            <a:br>
              <a:rPr lang="en-US" b="1" dirty="0" smtClean="0"/>
            </a:br>
            <a:r>
              <a:rPr lang="en-US" b="1" dirty="0" smtClean="0"/>
              <a:t>for Discussion</a:t>
            </a:r>
            <a:endParaRPr lang="en-US" b="1" dirty="0"/>
          </a:p>
        </p:txBody>
      </p:sp>
      <p:sp>
        <p:nvSpPr>
          <p:cNvPr id="3" name="Content Placeholder 2"/>
          <p:cNvSpPr>
            <a:spLocks noGrp="1"/>
          </p:cNvSpPr>
          <p:nvPr>
            <p:ph idx="1"/>
          </p:nvPr>
        </p:nvSpPr>
        <p:spPr>
          <a:xfrm>
            <a:off x="597310" y="1973334"/>
            <a:ext cx="11348884" cy="4663440"/>
          </a:xfrm>
        </p:spPr>
        <p:txBody>
          <a:bodyPr>
            <a:normAutofit lnSpcReduction="10000"/>
          </a:bodyPr>
          <a:lstStyle/>
          <a:p>
            <a:r>
              <a:rPr lang="en-US" sz="3500" b="1" dirty="0" smtClean="0"/>
              <a:t>Reading is Chunked</a:t>
            </a:r>
          </a:p>
          <a:p>
            <a:pPr lvl="1"/>
            <a:r>
              <a:rPr lang="en-US" sz="3500" b="1" dirty="0" smtClean="0"/>
              <a:t>Good to use with more challenging selection or stories</a:t>
            </a:r>
          </a:p>
          <a:p>
            <a:pPr lvl="1"/>
            <a:r>
              <a:rPr lang="en-US" sz="3500" b="1" dirty="0" smtClean="0"/>
              <a:t>Quick Reads of Paragraphs for Pause and Reflection</a:t>
            </a:r>
          </a:p>
          <a:p>
            <a:pPr lvl="1"/>
            <a:r>
              <a:rPr lang="en-US" sz="3500" b="1" dirty="0" smtClean="0"/>
              <a:t>Analysis and to determine literary devices</a:t>
            </a:r>
          </a:p>
          <a:p>
            <a:pPr lvl="1"/>
            <a:r>
              <a:rPr lang="en-US" sz="3500" b="1" dirty="0" smtClean="0"/>
              <a:t>Stop and Summarize</a:t>
            </a:r>
          </a:p>
          <a:p>
            <a:pPr lvl="1"/>
            <a:r>
              <a:rPr lang="en-US" sz="3500" b="1" dirty="0" smtClean="0"/>
              <a:t>Determine Word Meaning</a:t>
            </a:r>
          </a:p>
          <a:p>
            <a:pPr lvl="1"/>
            <a:r>
              <a:rPr lang="en-US" sz="3500" b="1" dirty="0" smtClean="0"/>
              <a:t>Opportunity to Discuss selection or story</a:t>
            </a:r>
          </a:p>
          <a:p>
            <a:pPr lvl="1"/>
            <a:endParaRPr lang="en-US" sz="3500" dirty="0" smtClean="0"/>
          </a:p>
          <a:p>
            <a:pPr lvl="1"/>
            <a:endParaRPr lang="en-US" dirty="0"/>
          </a:p>
        </p:txBody>
      </p:sp>
    </p:spTree>
    <p:extLst>
      <p:ext uri="{BB962C8B-B14F-4D97-AF65-F5344CB8AC3E}">
        <p14:creationId xmlns:p14="http://schemas.microsoft.com/office/powerpoint/2010/main" val="237654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1402809">
            <a:off x="6172534" y="2834551"/>
            <a:ext cx="5780682" cy="3245647"/>
          </a:xfrm>
        </p:spPr>
      </p:pic>
      <p:sp>
        <p:nvSpPr>
          <p:cNvPr id="5" name="Title 4"/>
          <p:cNvSpPr>
            <a:spLocks noGrp="1"/>
          </p:cNvSpPr>
          <p:nvPr>
            <p:ph type="title"/>
          </p:nvPr>
        </p:nvSpPr>
        <p:spPr>
          <a:xfrm>
            <a:off x="1026935" y="0"/>
            <a:ext cx="10838985" cy="1293028"/>
          </a:xfrm>
        </p:spPr>
        <p:txBody>
          <a:bodyPr/>
          <a:lstStyle/>
          <a:p>
            <a:r>
              <a:rPr lang="en-US" b="1" dirty="0" smtClean="0"/>
              <a:t>Poetry Analysis</a:t>
            </a:r>
            <a:endParaRPr lang="en-US"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219093">
            <a:off x="272560" y="1504131"/>
            <a:ext cx="5570300" cy="3713112"/>
          </a:xfrm>
          <a:prstGeom prst="rect">
            <a:avLst/>
          </a:prstGeom>
        </p:spPr>
      </p:pic>
    </p:spTree>
    <p:extLst>
      <p:ext uri="{BB962C8B-B14F-4D97-AF65-F5344CB8AC3E}">
        <p14:creationId xmlns:p14="http://schemas.microsoft.com/office/powerpoint/2010/main" val="1681008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0678" y="304800"/>
            <a:ext cx="9395792" cy="1752601"/>
          </a:xfrm>
        </p:spPr>
        <p:txBody>
          <a:bodyPr/>
          <a:lstStyle/>
          <a:p>
            <a:r>
              <a:rPr lang="en-US" b="1" dirty="0" smtClean="0"/>
              <a:t>Collaboration  While Reading</a:t>
            </a:r>
            <a:endParaRPr lang="en-US" b="1" dirty="0"/>
          </a:p>
        </p:txBody>
      </p:sp>
      <p:sp>
        <p:nvSpPr>
          <p:cNvPr id="3" name="Content Placeholder 2"/>
          <p:cNvSpPr>
            <a:spLocks noGrp="1"/>
          </p:cNvSpPr>
          <p:nvPr>
            <p:ph idx="1"/>
          </p:nvPr>
        </p:nvSpPr>
        <p:spPr>
          <a:xfrm>
            <a:off x="278296" y="1856935"/>
            <a:ext cx="11728174" cy="4808907"/>
          </a:xfrm>
        </p:spPr>
        <p:txBody>
          <a:bodyPr/>
          <a:lstStyle/>
          <a:p>
            <a:r>
              <a:rPr lang="en-US" sz="3600" b="1" dirty="0" smtClean="0"/>
              <a:t>Roll the Dice</a:t>
            </a:r>
          </a:p>
          <a:p>
            <a:pPr marL="0" indent="0">
              <a:buNone/>
            </a:pPr>
            <a:endParaRPr lang="en-US" sz="3600" b="1" dirty="0" smtClean="0"/>
          </a:p>
          <a:p>
            <a:r>
              <a:rPr lang="en-US" sz="3600" b="1" dirty="0" smtClean="0"/>
              <a:t>RUNNERS/Reading Strategies</a:t>
            </a:r>
          </a:p>
          <a:p>
            <a:pPr marL="0" indent="0">
              <a:buNone/>
            </a:pPr>
            <a:endParaRPr lang="en-US" sz="3600" b="1" dirty="0" smtClean="0"/>
          </a:p>
          <a:p>
            <a:r>
              <a:rPr lang="en-US" sz="3600" b="1" dirty="0" smtClean="0"/>
              <a:t>QARs</a:t>
            </a:r>
          </a:p>
          <a:p>
            <a:endParaRPr lang="en-US" b="1" dirty="0"/>
          </a:p>
        </p:txBody>
      </p:sp>
      <p:pic>
        <p:nvPicPr>
          <p:cNvPr id="5" name="Picture 4"/>
          <p:cNvPicPr>
            <a:picLocks noChangeAspect="1"/>
          </p:cNvPicPr>
          <p:nvPr/>
        </p:nvPicPr>
        <p:blipFill>
          <a:blip r:embed="rId2"/>
          <a:stretch>
            <a:fillRect/>
          </a:stretch>
        </p:blipFill>
        <p:spPr>
          <a:xfrm>
            <a:off x="3623116" y="1389823"/>
            <a:ext cx="2844800" cy="1810577"/>
          </a:xfrm>
          <a:prstGeom prst="rect">
            <a:avLst/>
          </a:prstGeom>
        </p:spPr>
      </p:pic>
      <p:pic>
        <p:nvPicPr>
          <p:cNvPr id="6" name="Picture 5"/>
          <p:cNvPicPr>
            <a:picLocks noChangeAspect="1"/>
          </p:cNvPicPr>
          <p:nvPr/>
        </p:nvPicPr>
        <p:blipFill>
          <a:blip r:embed="rId3"/>
          <a:stretch>
            <a:fillRect/>
          </a:stretch>
        </p:blipFill>
        <p:spPr>
          <a:xfrm>
            <a:off x="7308574" y="3245388"/>
            <a:ext cx="4409767" cy="2032000"/>
          </a:xfrm>
          <a:prstGeom prst="rect">
            <a:avLst/>
          </a:prstGeom>
        </p:spPr>
      </p:pic>
    </p:spTree>
    <p:extLst>
      <p:ext uri="{BB962C8B-B14F-4D97-AF65-F5344CB8AC3E}">
        <p14:creationId xmlns:p14="http://schemas.microsoft.com/office/powerpoint/2010/main" val="403575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  more Intentional Collaboration</a:t>
            </a:r>
            <a:endParaRPr lang="en-US" b="1" dirty="0"/>
          </a:p>
        </p:txBody>
      </p:sp>
      <p:sp>
        <p:nvSpPr>
          <p:cNvPr id="3" name="Content Placeholder 2"/>
          <p:cNvSpPr>
            <a:spLocks noGrp="1"/>
          </p:cNvSpPr>
          <p:nvPr>
            <p:ph idx="1"/>
          </p:nvPr>
        </p:nvSpPr>
        <p:spPr/>
        <p:txBody>
          <a:bodyPr>
            <a:normAutofit/>
          </a:bodyPr>
          <a:lstStyle/>
          <a:p>
            <a:r>
              <a:rPr lang="en-US" sz="4800" b="1" dirty="0" smtClean="0"/>
              <a:t>Socratic Seminar</a:t>
            </a:r>
          </a:p>
          <a:p>
            <a:pPr marL="0" indent="0">
              <a:buNone/>
            </a:pPr>
            <a:endParaRPr lang="en-US" sz="4800" b="1" dirty="0" smtClean="0"/>
          </a:p>
          <a:p>
            <a:r>
              <a:rPr lang="en-US" sz="4800" b="1" dirty="0" smtClean="0"/>
              <a:t>Directed Reading Pause and Reflect Activity as Group</a:t>
            </a:r>
            <a:endParaRPr lang="en-US" sz="4800" b="1" dirty="0"/>
          </a:p>
        </p:txBody>
      </p:sp>
    </p:spTree>
    <p:extLst>
      <p:ext uri="{BB962C8B-B14F-4D97-AF65-F5344CB8AC3E}">
        <p14:creationId xmlns:p14="http://schemas.microsoft.com/office/powerpoint/2010/main" val="1298511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543" y="395695"/>
            <a:ext cx="10087896" cy="1293028"/>
          </a:xfrm>
        </p:spPr>
        <p:txBody>
          <a:bodyPr/>
          <a:lstStyle/>
          <a:p>
            <a:pPr algn="ctr"/>
            <a:r>
              <a:rPr lang="en-US" b="1" dirty="0" smtClean="0"/>
              <a:t>What did You find out?</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4658765">
            <a:off x="603063" y="1420832"/>
            <a:ext cx="4675437" cy="558627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592964">
            <a:off x="6622157" y="1453587"/>
            <a:ext cx="4616938" cy="5869850"/>
          </a:xfrm>
          <a:prstGeom prst="rect">
            <a:avLst/>
          </a:prstGeom>
        </p:spPr>
      </p:pic>
    </p:spTree>
    <p:extLst>
      <p:ext uri="{BB962C8B-B14F-4D97-AF65-F5344CB8AC3E}">
        <p14:creationId xmlns:p14="http://schemas.microsoft.com/office/powerpoint/2010/main" val="1764730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26" y="668293"/>
            <a:ext cx="9952383" cy="1293028"/>
          </a:xfrm>
        </p:spPr>
        <p:txBody>
          <a:bodyPr/>
          <a:lstStyle/>
          <a:p>
            <a:r>
              <a:rPr lang="en-US" b="1" dirty="0" smtClean="0"/>
              <a:t>Additional Movement Activities</a:t>
            </a:r>
            <a:endParaRPr lang="en-US" b="1" dirty="0"/>
          </a:p>
        </p:txBody>
      </p:sp>
      <p:sp>
        <p:nvSpPr>
          <p:cNvPr id="3" name="Content Placeholder 2"/>
          <p:cNvSpPr>
            <a:spLocks noGrp="1"/>
          </p:cNvSpPr>
          <p:nvPr>
            <p:ph idx="1"/>
          </p:nvPr>
        </p:nvSpPr>
        <p:spPr>
          <a:xfrm>
            <a:off x="304800" y="1961321"/>
            <a:ext cx="11794435" cy="4770783"/>
          </a:xfrm>
        </p:spPr>
        <p:txBody>
          <a:bodyPr>
            <a:normAutofit/>
          </a:bodyPr>
          <a:lstStyle/>
          <a:p>
            <a:r>
              <a:rPr lang="en-US" sz="3600" b="1" dirty="0" smtClean="0"/>
              <a:t>Inside/Outside Circle</a:t>
            </a:r>
          </a:p>
          <a:p>
            <a:r>
              <a:rPr lang="en-US" sz="3600" b="1" dirty="0" smtClean="0"/>
              <a:t>Soul Train Dance Line</a:t>
            </a:r>
          </a:p>
          <a:p>
            <a:r>
              <a:rPr lang="en-US" sz="3600" b="1" dirty="0" smtClean="0"/>
              <a:t>Miss  that Word, and do a Crazy Move</a:t>
            </a:r>
          </a:p>
          <a:p>
            <a:r>
              <a:rPr lang="en-US" sz="3600" b="1" dirty="0" smtClean="0"/>
              <a:t>Actions to mimic the Vocabulary Meaning</a:t>
            </a:r>
          </a:p>
          <a:p>
            <a:r>
              <a:rPr lang="en-US" sz="3600" b="1" dirty="0" smtClean="0"/>
              <a:t>Word Match (Using notecards students match a word, with meaning, synonym, antonym).</a:t>
            </a:r>
          </a:p>
          <a:p>
            <a:endParaRPr lang="en-US" sz="3600" b="1" dirty="0"/>
          </a:p>
        </p:txBody>
      </p:sp>
    </p:spTree>
    <p:extLst>
      <p:ext uri="{BB962C8B-B14F-4D97-AF65-F5344CB8AC3E}">
        <p14:creationId xmlns:p14="http://schemas.microsoft.com/office/powerpoint/2010/main" val="2046365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1409" y="764373"/>
            <a:ext cx="9014791" cy="1293028"/>
          </a:xfrm>
        </p:spPr>
        <p:txBody>
          <a:bodyPr/>
          <a:lstStyle/>
          <a:p>
            <a:r>
              <a:rPr lang="en-US" b="1" dirty="0" smtClean="0"/>
              <a:t>How Do You Get Students to Stay on Task and Focused?</a:t>
            </a:r>
            <a:endParaRPr lang="en-US" b="1" dirty="0"/>
          </a:p>
        </p:txBody>
      </p:sp>
      <p:sp>
        <p:nvSpPr>
          <p:cNvPr id="3" name="Content Placeholder 2"/>
          <p:cNvSpPr>
            <a:spLocks noGrp="1"/>
          </p:cNvSpPr>
          <p:nvPr>
            <p:ph idx="1"/>
          </p:nvPr>
        </p:nvSpPr>
        <p:spPr>
          <a:xfrm>
            <a:off x="304801" y="2194560"/>
            <a:ext cx="11675164" cy="4325510"/>
          </a:xfrm>
        </p:spPr>
        <p:txBody>
          <a:bodyPr>
            <a:normAutofit/>
          </a:bodyPr>
          <a:lstStyle/>
          <a:p>
            <a:endParaRPr lang="en-US" sz="3200" b="1" dirty="0" smtClean="0"/>
          </a:p>
          <a:p>
            <a:r>
              <a:rPr lang="en-US" sz="3200" b="1" dirty="0" smtClean="0"/>
              <a:t>Clear Expectations and Rules –Modeled and Explained</a:t>
            </a:r>
          </a:p>
          <a:p>
            <a:r>
              <a:rPr lang="en-US" sz="3200" b="1" dirty="0" smtClean="0"/>
              <a:t>Consistency </a:t>
            </a:r>
          </a:p>
          <a:p>
            <a:r>
              <a:rPr lang="en-US" sz="3200" b="1" dirty="0" smtClean="0"/>
              <a:t>Building Relationships</a:t>
            </a:r>
          </a:p>
          <a:p>
            <a:r>
              <a:rPr lang="en-US" sz="3200" b="1" dirty="0" smtClean="0"/>
              <a:t>Feedback and Reflection</a:t>
            </a:r>
          </a:p>
          <a:p>
            <a:r>
              <a:rPr lang="en-US" sz="3200" b="1" dirty="0" smtClean="0"/>
              <a:t>Graded Assessments</a:t>
            </a:r>
            <a:endParaRPr lang="en-US" sz="3200" b="1" dirty="0"/>
          </a:p>
        </p:txBody>
      </p:sp>
    </p:spTree>
    <p:extLst>
      <p:ext uri="{BB962C8B-B14F-4D97-AF65-F5344CB8AC3E}">
        <p14:creationId xmlns:p14="http://schemas.microsoft.com/office/powerpoint/2010/main" val="1930270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685800" y="2194560"/>
            <a:ext cx="10820400" cy="4431527"/>
          </a:xfrm>
        </p:spPr>
        <p:txBody>
          <a:bodyPr>
            <a:normAutofit/>
          </a:bodyPr>
          <a:lstStyle/>
          <a:p>
            <a:pPr marL="0" indent="0">
              <a:buNone/>
            </a:pPr>
            <a:endParaRPr lang="en-US" sz="2000" b="1" dirty="0" smtClean="0"/>
          </a:p>
          <a:p>
            <a:pPr marL="0" indent="0">
              <a:buNone/>
            </a:pPr>
            <a:r>
              <a:rPr lang="en-US" sz="2000" b="1" dirty="0"/>
              <a:t>	</a:t>
            </a:r>
            <a:r>
              <a:rPr lang="en-US" sz="3600" b="1" dirty="0" smtClean="0">
                <a:hlinkClick r:id="rId2"/>
              </a:rPr>
              <a:t>marlene_scott@iss.k12.nc.us</a:t>
            </a:r>
            <a:endParaRPr lang="en-US" sz="3600" b="1" dirty="0" smtClean="0"/>
          </a:p>
          <a:p>
            <a:pPr marL="0" indent="0">
              <a:buNone/>
            </a:pPr>
            <a:endParaRPr lang="en-US" sz="3600" b="1" dirty="0"/>
          </a:p>
          <a:p>
            <a:pPr marL="0" indent="0">
              <a:buNone/>
            </a:pPr>
            <a:r>
              <a:rPr lang="en-US" sz="3600" b="1" dirty="0" smtClean="0"/>
              <a:t>Website with additional resources located on the West Iredell Middle School, Our Staff, Marlene Scott 	</a:t>
            </a:r>
          </a:p>
          <a:p>
            <a:pPr marL="0" indent="0">
              <a:buNone/>
            </a:pPr>
            <a:r>
              <a:rPr lang="en-US" sz="3600" b="1" dirty="0"/>
              <a:t>	</a:t>
            </a:r>
            <a:r>
              <a:rPr lang="en-US" sz="3600" b="1" dirty="0">
                <a:hlinkClick r:id="rId3"/>
              </a:rPr>
              <a:t>http://</a:t>
            </a:r>
            <a:r>
              <a:rPr lang="en-US" sz="3600" b="1" dirty="0" smtClean="0">
                <a:hlinkClick r:id="rId3"/>
              </a:rPr>
              <a:t>iss.schoolwires.com/Domain/5057</a:t>
            </a:r>
            <a:endParaRPr lang="en-US" sz="3600" b="1" dirty="0" smtClean="0"/>
          </a:p>
          <a:p>
            <a:pPr marL="0" indent="0">
              <a:buNone/>
            </a:pPr>
            <a:endParaRPr lang="en-US" sz="3600" b="1" dirty="0" smtClean="0"/>
          </a:p>
        </p:txBody>
      </p:sp>
    </p:spTree>
    <p:extLst>
      <p:ext uri="{BB962C8B-B14F-4D97-AF65-F5344CB8AC3E}">
        <p14:creationId xmlns:p14="http://schemas.microsoft.com/office/powerpoint/2010/main" val="1078914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4747" y="813019"/>
            <a:ext cx="9054548" cy="1381541"/>
          </a:xfrm>
        </p:spPr>
        <p:txBody>
          <a:bodyPr>
            <a:normAutofit/>
          </a:bodyPr>
          <a:lstStyle/>
          <a:p>
            <a:r>
              <a:rPr lang="en-US" sz="2800" b="1" i="1" cap="none" dirty="0" smtClean="0"/>
              <a:t>”I am enough of  a realist to understand that I can’t reach every child, but I am more of an OPTIMIST to get up every morning and try.” </a:t>
            </a:r>
            <a:r>
              <a:rPr lang="en-US" sz="2400" b="1" i="1" cap="none" dirty="0" smtClean="0"/>
              <a:t>Preston Morgan</a:t>
            </a:r>
            <a:endParaRPr lang="en-US" sz="2400" b="1" i="1" cap="none" dirty="0"/>
          </a:p>
        </p:txBody>
      </p:sp>
      <p:sp>
        <p:nvSpPr>
          <p:cNvPr id="3" name="Content Placeholder 2"/>
          <p:cNvSpPr>
            <a:spLocks noGrp="1"/>
          </p:cNvSpPr>
          <p:nvPr>
            <p:ph idx="1"/>
          </p:nvPr>
        </p:nvSpPr>
        <p:spPr/>
        <p:txBody>
          <a:bodyPr/>
          <a:lstStyle/>
          <a:p>
            <a:pPr marL="285750" indent="-285750">
              <a:buFont typeface="Arial"/>
              <a:buChar char="•"/>
            </a:pPr>
            <a:endParaRPr lang="en-US" sz="2400" b="1" dirty="0" smtClean="0"/>
          </a:p>
          <a:p>
            <a:pPr marL="285750" indent="-285750">
              <a:buFont typeface="Arial"/>
              <a:buChar char="•"/>
            </a:pPr>
            <a:r>
              <a:rPr lang="en-US" sz="2400" b="1" dirty="0" smtClean="0"/>
              <a:t>Educator </a:t>
            </a:r>
            <a:r>
              <a:rPr lang="en-US" sz="2400" b="1" dirty="0"/>
              <a:t>for </a:t>
            </a:r>
            <a:r>
              <a:rPr lang="en-US" sz="2400" b="1" dirty="0" smtClean="0"/>
              <a:t>21 years </a:t>
            </a:r>
          </a:p>
          <a:p>
            <a:r>
              <a:rPr lang="en-US" sz="2400" b="1" dirty="0" smtClean="0"/>
              <a:t>Appalachian State University Graduate</a:t>
            </a:r>
            <a:endParaRPr lang="en-US" sz="2400" b="1" dirty="0"/>
          </a:p>
          <a:p>
            <a:pPr marL="285750" indent="-285750">
              <a:buFont typeface="Arial"/>
              <a:buChar char="•"/>
            </a:pPr>
            <a:r>
              <a:rPr lang="en-US" sz="2400" b="1" dirty="0" smtClean="0"/>
              <a:t>NBCT 2006</a:t>
            </a:r>
          </a:p>
          <a:p>
            <a:pPr marL="285750" indent="-285750">
              <a:buFont typeface="Arial"/>
              <a:buChar char="•"/>
            </a:pPr>
            <a:r>
              <a:rPr lang="en-US" sz="2400" b="1" dirty="0" smtClean="0"/>
              <a:t>Master’s in Administration 2010 Grand Canyon University</a:t>
            </a:r>
          </a:p>
          <a:p>
            <a:pPr marL="285750" indent="-285750">
              <a:buFont typeface="Arial"/>
              <a:buChar char="•"/>
            </a:pPr>
            <a:r>
              <a:rPr lang="en-US" sz="2400" b="1" dirty="0" smtClean="0"/>
              <a:t>Wife, Mother, Family Caregiver, Community Advocate</a:t>
            </a:r>
          </a:p>
          <a:p>
            <a:pPr marL="285750" indent="-285750">
              <a:buFont typeface="Arial"/>
              <a:buChar char="•"/>
            </a:pPr>
            <a:r>
              <a:rPr lang="en-US" sz="2400" b="1" dirty="0" smtClean="0"/>
              <a:t>I Love Learning!</a:t>
            </a:r>
          </a:p>
          <a:p>
            <a:pPr marL="285750" indent="-285750">
              <a:buFont typeface="Arial"/>
              <a:buChar char="•"/>
            </a:pPr>
            <a:endParaRPr lang="en-US" dirty="0"/>
          </a:p>
        </p:txBody>
      </p:sp>
    </p:spTree>
    <p:extLst>
      <p:ext uri="{BB962C8B-B14F-4D97-AF65-F5344CB8AC3E}">
        <p14:creationId xmlns:p14="http://schemas.microsoft.com/office/powerpoint/2010/main" val="1063519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54" y="755758"/>
            <a:ext cx="11145081" cy="1293028"/>
          </a:xfrm>
        </p:spPr>
        <p:txBody>
          <a:bodyPr>
            <a:normAutofit/>
          </a:bodyPr>
          <a:lstStyle/>
          <a:p>
            <a:pPr algn="ctr"/>
            <a:r>
              <a:rPr lang="en-US" sz="3600" b="1" dirty="0" smtClean="0"/>
              <a:t>Engaging students in literature discussion</a:t>
            </a:r>
            <a:endParaRPr lang="en-US" sz="3600" b="1" dirty="0"/>
          </a:p>
        </p:txBody>
      </p:sp>
      <p:sp>
        <p:nvSpPr>
          <p:cNvPr id="3" name="Content Placeholder 2"/>
          <p:cNvSpPr>
            <a:spLocks noGrp="1"/>
          </p:cNvSpPr>
          <p:nvPr>
            <p:ph idx="1"/>
          </p:nvPr>
        </p:nvSpPr>
        <p:spPr>
          <a:xfrm>
            <a:off x="251791" y="2048787"/>
            <a:ext cx="11847444" cy="4487952"/>
          </a:xfrm>
        </p:spPr>
        <p:txBody>
          <a:bodyPr/>
          <a:lstStyle/>
          <a:p>
            <a:pPr marL="0" indent="0" algn="ctr">
              <a:buNone/>
            </a:pPr>
            <a:r>
              <a:rPr lang="en-US" sz="3600" b="1" dirty="0" smtClean="0"/>
              <a:t>Key Considerations</a:t>
            </a:r>
          </a:p>
          <a:p>
            <a:pPr marL="0" indent="0" algn="ctr">
              <a:buNone/>
            </a:pPr>
            <a:endParaRPr lang="en-US" b="1" dirty="0" smtClean="0"/>
          </a:p>
          <a:p>
            <a:r>
              <a:rPr lang="en-US" sz="3600" b="1" dirty="0" smtClean="0"/>
              <a:t>Clear set rules and expectations</a:t>
            </a:r>
          </a:p>
          <a:p>
            <a:r>
              <a:rPr lang="en-US" sz="3600" b="1" dirty="0" smtClean="0"/>
              <a:t>Explained, Modeled, and Practiced behaviors for activities</a:t>
            </a:r>
          </a:p>
          <a:p>
            <a:r>
              <a:rPr lang="en-US" sz="3600" b="1" dirty="0" smtClean="0"/>
              <a:t>Focused specific tasks and activities</a:t>
            </a:r>
          </a:p>
          <a:p>
            <a:r>
              <a:rPr lang="en-US" sz="3600" b="1" dirty="0" smtClean="0"/>
              <a:t>Feedback and Reflection</a:t>
            </a:r>
          </a:p>
          <a:p>
            <a:endParaRPr lang="en-US" b="1" dirty="0"/>
          </a:p>
        </p:txBody>
      </p:sp>
    </p:spTree>
    <p:extLst>
      <p:ext uri="{BB962C8B-B14F-4D97-AF65-F5344CB8AC3E}">
        <p14:creationId xmlns:p14="http://schemas.microsoft.com/office/powerpoint/2010/main" val="129808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956" y="-132522"/>
            <a:ext cx="9177130" cy="1431235"/>
          </a:xfrm>
        </p:spPr>
        <p:txBody>
          <a:bodyPr>
            <a:normAutofit/>
          </a:bodyPr>
          <a:lstStyle/>
          <a:p>
            <a:r>
              <a:rPr lang="en-US" sz="4400" b="1" dirty="0" smtClean="0"/>
              <a:t>Four Corners Fun</a:t>
            </a:r>
            <a:endParaRPr lang="en-US" sz="4400" b="1" dirty="0"/>
          </a:p>
        </p:txBody>
      </p:sp>
      <p:sp>
        <p:nvSpPr>
          <p:cNvPr id="3" name="Content Placeholder 2"/>
          <p:cNvSpPr>
            <a:spLocks noGrp="1"/>
          </p:cNvSpPr>
          <p:nvPr>
            <p:ph idx="1"/>
          </p:nvPr>
        </p:nvSpPr>
        <p:spPr>
          <a:xfrm>
            <a:off x="132522" y="1298713"/>
            <a:ext cx="11860695" cy="5291034"/>
          </a:xfrm>
        </p:spPr>
        <p:txBody>
          <a:bodyPr>
            <a:normAutofit lnSpcReduction="10000"/>
          </a:bodyPr>
          <a:lstStyle/>
          <a:p>
            <a:pPr marL="0" indent="0">
              <a:buNone/>
            </a:pPr>
            <a:endParaRPr lang="en-US" dirty="0" smtClean="0"/>
          </a:p>
          <a:p>
            <a:r>
              <a:rPr lang="en-US" sz="3500" b="1" dirty="0" smtClean="0"/>
              <a:t>Answer Documents are posted up around the Room into 4 Corners or 4 Areas </a:t>
            </a:r>
          </a:p>
          <a:p>
            <a:r>
              <a:rPr lang="en-US" sz="3500" b="1" dirty="0" smtClean="0"/>
              <a:t>Students are put into small groups</a:t>
            </a:r>
          </a:p>
          <a:p>
            <a:r>
              <a:rPr lang="en-US" sz="3500" b="1" dirty="0" smtClean="0"/>
              <a:t>Students are given a Reading Selection</a:t>
            </a:r>
          </a:p>
          <a:p>
            <a:r>
              <a:rPr lang="en-US" sz="3500" b="1" dirty="0" smtClean="0"/>
              <a:t>Timer</a:t>
            </a:r>
          </a:p>
          <a:p>
            <a:r>
              <a:rPr lang="en-US" sz="3500" b="1" dirty="0" smtClean="0"/>
              <a:t>Give Students Questions, they have 3-5 minutes to post answers on wall.</a:t>
            </a:r>
          </a:p>
          <a:p>
            <a:r>
              <a:rPr lang="en-US" sz="3500" b="1" dirty="0" smtClean="0"/>
              <a:t>First group to get all questions correct and finished, wins a Prize!</a:t>
            </a:r>
          </a:p>
          <a:p>
            <a:pPr marL="0" indent="0">
              <a:buNone/>
            </a:pPr>
            <a:endParaRPr lang="en-US" dirty="0"/>
          </a:p>
        </p:txBody>
      </p:sp>
    </p:spTree>
    <p:extLst>
      <p:ext uri="{BB962C8B-B14F-4D97-AF65-F5344CB8AC3E}">
        <p14:creationId xmlns:p14="http://schemas.microsoft.com/office/powerpoint/2010/main" val="2033265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2713" y="234145"/>
            <a:ext cx="9090990" cy="998308"/>
          </a:xfrm>
        </p:spPr>
        <p:txBody>
          <a:bodyPr>
            <a:normAutofit/>
          </a:bodyPr>
          <a:lstStyle/>
          <a:p>
            <a:r>
              <a:rPr lang="en-US" sz="3600" b="1" dirty="0" smtClean="0"/>
              <a:t>Four Corners Sticky Notes</a:t>
            </a:r>
            <a:endParaRPr lang="en-US" sz="3600" b="1" dirty="0"/>
          </a:p>
        </p:txBody>
      </p:sp>
      <p:pic>
        <p:nvPicPr>
          <p:cNvPr id="4" name="Content Placeholder 3"/>
          <p:cNvPicPr>
            <a:picLocks noGrp="1" noChangeAspect="1"/>
          </p:cNvPicPr>
          <p:nvPr>
            <p:ph idx="1"/>
          </p:nvPr>
        </p:nvPicPr>
        <p:blipFill>
          <a:blip r:embed="rId3"/>
          <a:stretch>
            <a:fillRect/>
          </a:stretch>
        </p:blipFill>
        <p:spPr>
          <a:xfrm>
            <a:off x="251792" y="1747602"/>
            <a:ext cx="3101008" cy="4105559"/>
          </a:xfrm>
          <a:prstGeom prst="rect">
            <a:avLst/>
          </a:prstGeom>
        </p:spPr>
      </p:pic>
      <p:sp>
        <p:nvSpPr>
          <p:cNvPr id="3" name="TextBox 2"/>
          <p:cNvSpPr txBox="1"/>
          <p:nvPr/>
        </p:nvSpPr>
        <p:spPr>
          <a:xfrm>
            <a:off x="3617842" y="1139687"/>
            <a:ext cx="8388626" cy="5693866"/>
          </a:xfrm>
          <a:prstGeom prst="rect">
            <a:avLst/>
          </a:prstGeom>
          <a:noFill/>
        </p:spPr>
        <p:txBody>
          <a:bodyPr wrap="square" rtlCol="0">
            <a:spAutoFit/>
          </a:bodyPr>
          <a:lstStyle/>
          <a:p>
            <a:pPr marL="285750" indent="-285750">
              <a:buFont typeface="Arial" charset="0"/>
              <a:buChar char="•"/>
            </a:pPr>
            <a:r>
              <a:rPr lang="en-US" sz="2800" b="1" dirty="0" smtClean="0"/>
              <a:t>Look at the color sticky note or card you have.</a:t>
            </a:r>
          </a:p>
          <a:p>
            <a:endParaRPr lang="en-US" sz="2800" b="1" dirty="0" smtClean="0"/>
          </a:p>
          <a:p>
            <a:pPr marL="285750" indent="-285750">
              <a:buFont typeface="Arial" charset="0"/>
              <a:buChar char="•"/>
            </a:pPr>
            <a:r>
              <a:rPr lang="en-US" sz="2800" b="1" dirty="0" smtClean="0"/>
              <a:t>Answer the questions for that color in your interactive notebook/paper</a:t>
            </a:r>
          </a:p>
          <a:p>
            <a:pPr marL="285750" indent="-285750">
              <a:buFont typeface="Arial" charset="0"/>
              <a:buChar char="•"/>
            </a:pPr>
            <a:endParaRPr lang="en-US" sz="2800" b="1" dirty="0" smtClean="0"/>
          </a:p>
          <a:p>
            <a:pPr marL="285750" indent="-285750">
              <a:buFont typeface="Arial" charset="0"/>
              <a:buChar char="•"/>
            </a:pPr>
            <a:r>
              <a:rPr lang="en-US" sz="2800" b="1" dirty="0" smtClean="0"/>
              <a:t>When teacher calls time you will go the corner of the room for you color sticky note or card and verbally respond together to your question. </a:t>
            </a:r>
          </a:p>
          <a:p>
            <a:pPr marL="285750" indent="-285750">
              <a:buFont typeface="Arial" charset="0"/>
              <a:buChar char="•"/>
            </a:pPr>
            <a:endParaRPr lang="en-US" sz="2800" b="1" dirty="0" smtClean="0"/>
          </a:p>
          <a:p>
            <a:pPr marL="285750" indent="-285750">
              <a:buFont typeface="Arial" charset="0"/>
              <a:buChar char="•"/>
            </a:pPr>
            <a:r>
              <a:rPr lang="en-US" sz="2800" b="1" dirty="0" smtClean="0"/>
              <a:t>Make sure you use evidence from the selection to support your answer.</a:t>
            </a:r>
            <a:endParaRPr lang="en-US" sz="2800" b="1" dirty="0"/>
          </a:p>
        </p:txBody>
      </p:sp>
    </p:spTree>
    <p:extLst>
      <p:ext uri="{BB962C8B-B14F-4D97-AF65-F5344CB8AC3E}">
        <p14:creationId xmlns:p14="http://schemas.microsoft.com/office/powerpoint/2010/main" val="216535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9182" y="126837"/>
            <a:ext cx="8610600" cy="1325217"/>
          </a:xfrm>
        </p:spPr>
        <p:txBody>
          <a:bodyPr/>
          <a:lstStyle/>
          <a:p>
            <a:r>
              <a:rPr lang="en-US" b="1" dirty="0" smtClean="0"/>
              <a:t>Collaboration Rotation</a:t>
            </a:r>
            <a:endParaRPr lang="en-US" b="1" dirty="0"/>
          </a:p>
        </p:txBody>
      </p:sp>
      <p:sp>
        <p:nvSpPr>
          <p:cNvPr id="3" name="Content Placeholder 2"/>
          <p:cNvSpPr>
            <a:spLocks noGrp="1"/>
          </p:cNvSpPr>
          <p:nvPr>
            <p:ph idx="1"/>
          </p:nvPr>
        </p:nvSpPr>
        <p:spPr>
          <a:xfrm>
            <a:off x="288235" y="1563757"/>
            <a:ext cx="11903765" cy="5421080"/>
          </a:xfrm>
        </p:spPr>
        <p:txBody>
          <a:bodyPr>
            <a:normAutofit/>
          </a:bodyPr>
          <a:lstStyle/>
          <a:p>
            <a:r>
              <a:rPr lang="en-US" sz="4000" b="1" dirty="0" smtClean="0"/>
              <a:t>Teacher has posted skill questions up around the room in 6 areas. </a:t>
            </a:r>
          </a:p>
          <a:p>
            <a:r>
              <a:rPr lang="en-US" sz="4000" b="1" dirty="0" smtClean="0"/>
              <a:t>Students are given a number 1-6.</a:t>
            </a:r>
          </a:p>
          <a:p>
            <a:r>
              <a:rPr lang="en-US" sz="4000" b="1" dirty="0" smtClean="0"/>
              <a:t>Students read the selection</a:t>
            </a:r>
          </a:p>
          <a:p>
            <a:r>
              <a:rPr lang="en-US" sz="4000" b="1" dirty="0" smtClean="0"/>
              <a:t>Teacher makes announcement to move to numbered area and begin discussion of question posted for that area. Timer 3-5 minutes. Rotate.</a:t>
            </a:r>
            <a:endParaRPr lang="en-US" sz="4000" b="1" dirty="0"/>
          </a:p>
        </p:txBody>
      </p:sp>
    </p:spTree>
    <p:extLst>
      <p:ext uri="{BB962C8B-B14F-4D97-AF65-F5344CB8AC3E}">
        <p14:creationId xmlns:p14="http://schemas.microsoft.com/office/powerpoint/2010/main" val="1964919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835" y="459572"/>
            <a:ext cx="9283147" cy="1293028"/>
          </a:xfrm>
        </p:spPr>
        <p:txBody>
          <a:bodyPr/>
          <a:lstStyle/>
          <a:p>
            <a:r>
              <a:rPr lang="en-US" b="1" dirty="0" smtClean="0"/>
              <a:t>Specific Tasks, Focused Skill Work, Differentiated</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4036637" y="-154814"/>
            <a:ext cx="4503037" cy="9289774"/>
          </a:xfrm>
        </p:spPr>
      </p:pic>
    </p:spTree>
    <p:extLst>
      <p:ext uri="{BB962C8B-B14F-4D97-AF65-F5344CB8AC3E}">
        <p14:creationId xmlns:p14="http://schemas.microsoft.com/office/powerpoint/2010/main" val="2116801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6439" y="0"/>
            <a:ext cx="9198077" cy="1293028"/>
          </a:xfrm>
        </p:spPr>
        <p:txBody>
          <a:bodyPr/>
          <a:lstStyle/>
          <a:p>
            <a:r>
              <a:rPr lang="en-US" b="1" dirty="0" smtClean="0"/>
              <a:t>Author’s Purpose Practice</a:t>
            </a:r>
            <a:endParaRPr lang="en-US" b="1" dirty="0"/>
          </a:p>
        </p:txBody>
      </p:sp>
      <p:sp>
        <p:nvSpPr>
          <p:cNvPr id="3" name="Content Placeholder 2"/>
          <p:cNvSpPr>
            <a:spLocks noGrp="1"/>
          </p:cNvSpPr>
          <p:nvPr>
            <p:ph idx="1"/>
          </p:nvPr>
        </p:nvSpPr>
        <p:spPr>
          <a:xfrm>
            <a:off x="191729" y="1445342"/>
            <a:ext cx="11852787" cy="5147187"/>
          </a:xfrm>
        </p:spPr>
        <p:txBody>
          <a:bodyPr>
            <a:normAutofit/>
          </a:bodyPr>
          <a:lstStyle/>
          <a:p>
            <a:r>
              <a:rPr lang="en-US" sz="3600" b="1" dirty="0" smtClean="0"/>
              <a:t>Example of Station Rotation</a:t>
            </a:r>
          </a:p>
          <a:p>
            <a:r>
              <a:rPr lang="en-US" sz="3600" b="1" dirty="0" smtClean="0"/>
              <a:t>2 Stations of Practicing skills (sometimes stations are Tiered)</a:t>
            </a:r>
          </a:p>
          <a:p>
            <a:r>
              <a:rPr lang="en-US" sz="3600" b="1" dirty="0" smtClean="0"/>
              <a:t>Stations include quick Anchor activity in case they finish practice before rotation</a:t>
            </a:r>
          </a:p>
          <a:p>
            <a:r>
              <a:rPr lang="en-US" sz="3600" b="1" dirty="0" smtClean="0"/>
              <a:t>1 Station Teacher Directed with Tiered Activities</a:t>
            </a:r>
          </a:p>
          <a:p>
            <a:r>
              <a:rPr lang="en-US" sz="3600" b="1" dirty="0" smtClean="0"/>
              <a:t>Independent Area </a:t>
            </a:r>
            <a:r>
              <a:rPr lang="en-US" sz="3600" b="1" dirty="0" smtClean="0"/>
              <a:t>-work </a:t>
            </a:r>
            <a:r>
              <a:rPr lang="en-US" sz="3600" b="1" dirty="0" smtClean="0"/>
              <a:t>on Skill work or Practice Games using Computer</a:t>
            </a:r>
            <a:endParaRPr lang="en-US" sz="3600" b="1" dirty="0"/>
          </a:p>
        </p:txBody>
      </p:sp>
    </p:spTree>
    <p:extLst>
      <p:ext uri="{BB962C8B-B14F-4D97-AF65-F5344CB8AC3E}">
        <p14:creationId xmlns:p14="http://schemas.microsoft.com/office/powerpoint/2010/main" val="400566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426" y="430696"/>
            <a:ext cx="8610600" cy="715617"/>
          </a:xfrm>
        </p:spPr>
        <p:txBody>
          <a:bodyPr>
            <a:normAutofit fontScale="90000"/>
          </a:bodyPr>
          <a:lstStyle/>
          <a:p>
            <a:pPr algn="l"/>
            <a:r>
              <a:rPr lang="en-US" b="1" dirty="0"/>
              <a:t>Point of View Games</a:t>
            </a:r>
            <a:br>
              <a:rPr lang="en-US" b="1" dirty="0"/>
            </a:br>
            <a:endParaRPr lang="en-US" dirty="0"/>
          </a:p>
        </p:txBody>
      </p:sp>
      <p:sp>
        <p:nvSpPr>
          <p:cNvPr id="3" name="Content Placeholder 2"/>
          <p:cNvSpPr>
            <a:spLocks noGrp="1"/>
          </p:cNvSpPr>
          <p:nvPr>
            <p:ph idx="1"/>
          </p:nvPr>
        </p:nvSpPr>
        <p:spPr>
          <a:xfrm>
            <a:off x="96078" y="1146313"/>
            <a:ext cx="11873948" cy="5711687"/>
          </a:xfrm>
        </p:spPr>
        <p:txBody>
          <a:bodyPr>
            <a:noAutofit/>
          </a:bodyPr>
          <a:lstStyle/>
          <a:p>
            <a:pPr marL="0" indent="0">
              <a:buNone/>
            </a:pPr>
            <a:r>
              <a:rPr lang="en-US" sz="1400" b="1" dirty="0" smtClean="0"/>
              <a:t>Guess </a:t>
            </a:r>
            <a:r>
              <a:rPr lang="en-US" sz="1400" b="1" dirty="0"/>
              <a:t>the POV</a:t>
            </a:r>
          </a:p>
          <a:p>
            <a:pPr marL="0" indent="0">
              <a:buNone/>
            </a:pPr>
            <a:r>
              <a:rPr lang="en-US" sz="1400" b="1" u="sng" dirty="0">
                <a:hlinkClick r:id="rId3"/>
              </a:rPr>
              <a:t>https://</a:t>
            </a:r>
            <a:r>
              <a:rPr lang="en-US" sz="1400" b="1" u="sng" dirty="0" smtClean="0">
                <a:hlinkClick r:id="rId3"/>
              </a:rPr>
              <a:t>www.quia.com/rr/665547.html</a:t>
            </a:r>
            <a:r>
              <a:rPr lang="en-US" sz="1400" b="1" dirty="0"/>
              <a:t>	</a:t>
            </a:r>
            <a:r>
              <a:rPr lang="en-US" sz="1400" b="1" dirty="0" smtClean="0"/>
              <a:t>		Jeopardy		</a:t>
            </a:r>
            <a:r>
              <a:rPr lang="en-US" sz="1400" b="1" u="sng" dirty="0" smtClean="0">
                <a:hlinkClick r:id="rId4"/>
              </a:rPr>
              <a:t>https</a:t>
            </a:r>
            <a:r>
              <a:rPr lang="en-US" sz="1400" b="1" u="sng" dirty="0">
                <a:hlinkClick r:id="rId4"/>
              </a:rPr>
              <a:t>://www.quia.com/cb/721939.html</a:t>
            </a:r>
            <a:endParaRPr lang="en-US" sz="1400" b="1" dirty="0"/>
          </a:p>
          <a:p>
            <a:pPr marL="0" indent="0">
              <a:buNone/>
            </a:pPr>
            <a:r>
              <a:rPr lang="en-US" sz="1400" b="1" dirty="0" smtClean="0"/>
              <a:t>Point </a:t>
            </a:r>
            <a:r>
              <a:rPr lang="en-US" sz="1400" b="1" dirty="0"/>
              <a:t>of View </a:t>
            </a:r>
            <a:r>
              <a:rPr lang="en-US" sz="1400" b="1" dirty="0" err="1" smtClean="0"/>
              <a:t>Pilot</a:t>
            </a:r>
            <a:r>
              <a:rPr lang="en-US" sz="1400" b="1" u="sng" dirty="0" err="1" smtClean="0">
                <a:hlinkClick r:id="rId5"/>
              </a:rPr>
              <a:t>http</a:t>
            </a:r>
            <a:r>
              <a:rPr lang="en-US" sz="1400" b="1" u="sng" dirty="0">
                <a:hlinkClick r:id="rId5"/>
              </a:rPr>
              <a:t>://ereadinggames.com/viewpoint-pilot</a:t>
            </a:r>
            <a:r>
              <a:rPr lang="en-US" sz="1400" b="1" u="sng" dirty="0" smtClean="0">
                <a:hlinkClick r:id="rId5"/>
              </a:rPr>
              <a:t>/</a:t>
            </a:r>
            <a:r>
              <a:rPr lang="en-US" sz="1400" b="1" dirty="0"/>
              <a:t>	</a:t>
            </a:r>
            <a:r>
              <a:rPr lang="en-US" sz="1400" b="1" dirty="0" smtClean="0"/>
              <a:t> </a:t>
            </a:r>
          </a:p>
          <a:p>
            <a:pPr marL="0" indent="0">
              <a:buNone/>
            </a:pPr>
            <a:r>
              <a:rPr lang="en-US" sz="1400" b="1" dirty="0" smtClean="0"/>
              <a:t>POV Practice Game </a:t>
            </a:r>
            <a:r>
              <a:rPr lang="en-US" sz="1400" b="1" u="sng" dirty="0" smtClean="0">
                <a:hlinkClick r:id="rId6"/>
              </a:rPr>
              <a:t>http</a:t>
            </a:r>
            <a:r>
              <a:rPr lang="en-US" sz="1400" b="1" u="sng" dirty="0">
                <a:hlinkClick r:id="rId6"/>
              </a:rPr>
              <a:t>://</a:t>
            </a:r>
            <a:r>
              <a:rPr lang="en-US" sz="1400" b="1" u="sng" dirty="0" smtClean="0">
                <a:hlinkClick r:id="rId6"/>
              </a:rPr>
              <a:t>www.learningfarm.com/web/practicePassThrough.cfm?TopicID=10</a:t>
            </a:r>
            <a:endParaRPr lang="en-US" sz="1400" b="1" dirty="0"/>
          </a:p>
          <a:p>
            <a:pPr marL="0" indent="0">
              <a:buNone/>
            </a:pPr>
            <a:r>
              <a:rPr lang="en-US" sz="1400" b="1" dirty="0"/>
              <a:t>POV Video </a:t>
            </a:r>
            <a:r>
              <a:rPr lang="en-US" sz="1400" b="1" u="sng" dirty="0" smtClean="0">
                <a:hlinkClick r:id="rId7"/>
              </a:rPr>
              <a:t>https</a:t>
            </a:r>
            <a:r>
              <a:rPr lang="en-US" sz="1400" b="1" u="sng" dirty="0">
                <a:hlinkClick r:id="rId7"/>
              </a:rPr>
              <a:t>://</a:t>
            </a:r>
            <a:r>
              <a:rPr lang="en-US" sz="1400" b="1" u="sng" dirty="0" smtClean="0">
                <a:hlinkClick r:id="rId7"/>
              </a:rPr>
              <a:t>learnzillion.com/lesson_plans/7524-determine-the-author-s-point-of-view-and-distinguish-it-from-your-own#lesson</a:t>
            </a:r>
            <a:endParaRPr lang="en-US" sz="1400" b="1" dirty="0"/>
          </a:p>
          <a:p>
            <a:pPr marL="0" indent="0">
              <a:buNone/>
            </a:pPr>
            <a:r>
              <a:rPr lang="en-US" sz="1400" b="1" dirty="0" smtClean="0"/>
              <a:t>POV </a:t>
            </a:r>
            <a:r>
              <a:rPr lang="en-US" sz="1400" b="1" dirty="0"/>
              <a:t>Basketball Game</a:t>
            </a:r>
          </a:p>
          <a:p>
            <a:pPr marL="0" indent="0">
              <a:buNone/>
            </a:pPr>
            <a:r>
              <a:rPr lang="en-US" sz="1400" b="1" u="sng" dirty="0">
                <a:hlinkClick r:id="rId8"/>
              </a:rPr>
              <a:t>http://</a:t>
            </a:r>
            <a:r>
              <a:rPr lang="en-US" sz="1400" b="1" u="sng" dirty="0" smtClean="0">
                <a:hlinkClick r:id="rId8"/>
              </a:rPr>
              <a:t>reviewgamezone.com/games/supershooter/index.php?2423&amp;title=Point%20Of%20View</a:t>
            </a:r>
            <a:endParaRPr lang="en-US" sz="1400" b="1" dirty="0"/>
          </a:p>
          <a:p>
            <a:pPr marL="0" indent="0">
              <a:buNone/>
            </a:pPr>
            <a:r>
              <a:rPr lang="en-US" sz="1400" b="1" dirty="0"/>
              <a:t>POV Practice Game</a:t>
            </a:r>
          </a:p>
          <a:p>
            <a:pPr marL="0" indent="0">
              <a:buNone/>
            </a:pPr>
            <a:r>
              <a:rPr lang="en-US" sz="1400" b="1" u="sng" dirty="0">
                <a:hlinkClick r:id="rId9"/>
              </a:rPr>
              <a:t>https://www.superteachertools.us/jeopardyx/jeopardy-review-game.php?gamefile=171403#.</a:t>
            </a:r>
            <a:r>
              <a:rPr lang="en-US" sz="1400" b="1" u="sng" dirty="0" smtClean="0">
                <a:hlinkClick r:id="rId9"/>
              </a:rPr>
              <a:t>WKYje1e-qlI</a:t>
            </a:r>
            <a:endParaRPr lang="en-US" sz="1400" dirty="0"/>
          </a:p>
          <a:p>
            <a:pPr marL="0" indent="0">
              <a:buNone/>
            </a:pPr>
            <a:r>
              <a:rPr lang="en-US" sz="1400" b="1" dirty="0"/>
              <a:t>Author’s Purpose Practice Test Tutor</a:t>
            </a:r>
          </a:p>
          <a:p>
            <a:pPr marL="0" indent="0">
              <a:buNone/>
            </a:pPr>
            <a:r>
              <a:rPr lang="en-US" sz="1400" b="1" u="sng" dirty="0">
                <a:hlinkClick r:id="rId10"/>
              </a:rPr>
              <a:t>http://www.harcourtschool.com/activity/trophies/test_tutor/grade4/skill1/important_day.html</a:t>
            </a:r>
            <a:endParaRPr lang="en-US" sz="1400" b="1" dirty="0"/>
          </a:p>
          <a:p>
            <a:pPr marL="0" indent="0">
              <a:buNone/>
            </a:pPr>
            <a:r>
              <a:rPr lang="en-US" sz="1400" b="1" dirty="0" smtClean="0"/>
              <a:t>Author’s </a:t>
            </a:r>
            <a:r>
              <a:rPr lang="en-US" sz="1400" b="1" dirty="0"/>
              <a:t>View Practice  2 Test Tutor</a:t>
            </a:r>
          </a:p>
          <a:p>
            <a:pPr marL="0" indent="0">
              <a:buNone/>
            </a:pPr>
            <a:r>
              <a:rPr lang="en-US" sz="1400" b="1" u="sng" dirty="0">
                <a:hlinkClick r:id="rId11"/>
              </a:rPr>
              <a:t>http://</a:t>
            </a:r>
            <a:r>
              <a:rPr lang="en-US" sz="1400" b="1" u="sng" dirty="0" smtClean="0">
                <a:hlinkClick r:id="rId11"/>
              </a:rPr>
              <a:t>www.harcourtschool.com/activity/trophies/test_tutor/grade3/skill1/crowded.html</a:t>
            </a:r>
            <a:endParaRPr lang="en-US" sz="1400" b="1" dirty="0"/>
          </a:p>
          <a:p>
            <a:pPr marL="0" indent="0">
              <a:buNone/>
            </a:pPr>
            <a:r>
              <a:rPr lang="en-US" sz="1400" b="1" dirty="0" smtClean="0"/>
              <a:t>POV </a:t>
            </a:r>
            <a:r>
              <a:rPr lang="en-US" sz="1400" b="1" dirty="0"/>
              <a:t>It’s Your book</a:t>
            </a:r>
          </a:p>
          <a:p>
            <a:pPr marL="0" indent="0">
              <a:buNone/>
            </a:pPr>
            <a:r>
              <a:rPr lang="en-US" sz="1400" b="1" u="sng" dirty="0">
                <a:hlinkClick r:id="rId12"/>
              </a:rPr>
              <a:t>http://www.ereadingworksheets.com/point-of-view-worksheets/point-of-view-worksheet-15/</a:t>
            </a:r>
            <a:endParaRPr lang="en-US" sz="1400" b="1" dirty="0"/>
          </a:p>
          <a:p>
            <a:pPr marL="0" indent="0">
              <a:buNone/>
            </a:pPr>
            <a:r>
              <a:rPr lang="en-US" sz="1400" b="1" dirty="0"/>
              <a:t> </a:t>
            </a:r>
          </a:p>
          <a:p>
            <a:pPr marL="0" indent="0">
              <a:buNone/>
            </a:pPr>
            <a:r>
              <a:rPr lang="en-US" sz="1200" dirty="0"/>
              <a:t> </a:t>
            </a:r>
          </a:p>
        </p:txBody>
      </p:sp>
    </p:spTree>
    <p:extLst>
      <p:ext uri="{BB962C8B-B14F-4D97-AF65-F5344CB8AC3E}">
        <p14:creationId xmlns:p14="http://schemas.microsoft.com/office/powerpoint/2010/main" val="1289311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5509</TotalTime>
  <Words>698</Words>
  <Application>Microsoft Macintosh PowerPoint</Application>
  <PresentationFormat>Widescreen</PresentationFormat>
  <Paragraphs>111</Paragraphs>
  <Slides>17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Century Gothic</vt:lpstr>
      <vt:lpstr>Arial</vt:lpstr>
      <vt:lpstr>Vapor Trail</vt:lpstr>
      <vt:lpstr>Are you an optimist? </vt:lpstr>
      <vt:lpstr>”I am enough of  a realist to understand that I can’t reach every child, but I am more of an OPTIMIST to get up every morning and try.” Preston Morgan</vt:lpstr>
      <vt:lpstr>Engaging students in literature discussion</vt:lpstr>
      <vt:lpstr>Four Corners Fun</vt:lpstr>
      <vt:lpstr>Four Corners Sticky Notes</vt:lpstr>
      <vt:lpstr>Collaboration Rotation</vt:lpstr>
      <vt:lpstr>Specific Tasks, Focused Skill Work, Differentiated</vt:lpstr>
      <vt:lpstr>Author’s Purpose Practice</vt:lpstr>
      <vt:lpstr>Point of View Games </vt:lpstr>
      <vt:lpstr> Chunking Reading  for Discussion</vt:lpstr>
      <vt:lpstr>Poetry Analysis</vt:lpstr>
      <vt:lpstr>Collaboration  While Reading</vt:lpstr>
      <vt:lpstr>For  more Intentional Collaboration</vt:lpstr>
      <vt:lpstr>What did You find out?</vt:lpstr>
      <vt:lpstr>Additional Movement Activities</vt:lpstr>
      <vt:lpstr>How Do You Get Students to Stay on Task and Focused?</vt:lpstr>
      <vt:lpstr>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you an optimist? </dc:title>
  <dc:creator>Microsoft Office User</dc:creator>
  <cp:lastModifiedBy>Microsoft Office User</cp:lastModifiedBy>
  <cp:revision>33</cp:revision>
  <dcterms:created xsi:type="dcterms:W3CDTF">2017-03-18T18:34:53Z</dcterms:created>
  <dcterms:modified xsi:type="dcterms:W3CDTF">2017-03-28T14:58:32Z</dcterms:modified>
</cp:coreProperties>
</file>