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5"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2" autoAdjust="0"/>
    <p:restoredTop sz="94660"/>
  </p:normalViewPr>
  <p:slideViewPr>
    <p:cSldViewPr snapToGrid="0">
      <p:cViewPr varScale="1">
        <p:scale>
          <a:sx n="90" d="100"/>
          <a:sy n="90" d="100"/>
        </p:scale>
        <p:origin x="86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dpi.state.nc.us/docs/effectiveness-model/ncees/teachers/individual/rubric.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dictionary.com/browse/virtu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sz="1000" dirty="0"/>
              <a:t>Photo credit: By Joseph Duplessis - http://www.npg.si.edu/exh/brush/ben.htm, Public Domain, https://commons.wikimedia.org/w/index.php?curid=52076</a:t>
            </a:r>
          </a:p>
          <a:p>
            <a:pPr lvl="0">
              <a:spcBef>
                <a:spcPts val="0"/>
              </a:spcBef>
              <a:buNone/>
            </a:pPr>
            <a:r>
              <a:rPr lang="en" sz="1000" dirty="0"/>
              <a:t>Tamara Reynolds – treyno24@uncc.edu</a:t>
            </a:r>
            <a:r>
              <a:rPr lang="en" sz="1000" baseline="0" dirty="0"/>
              <a:t> or tamaraereynolds@abtech.edu</a:t>
            </a:r>
            <a:endParaRPr lang="en" sz="1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sz="1000">
                <a:solidFill>
                  <a:srgbClr val="222222"/>
                </a:solidFill>
                <a:highlight>
                  <a:srgbClr val="FFFFFF"/>
                </a:highlight>
              </a:rPr>
              <a:t>North Carolina Teacher Evaluation Process</a:t>
            </a:r>
          </a:p>
          <a:p>
            <a:pPr lvl="0">
              <a:spcBef>
                <a:spcPts val="0"/>
              </a:spcBef>
              <a:buNone/>
            </a:pPr>
            <a:r>
              <a:rPr lang="en" sz="1000">
                <a:solidFill>
                  <a:srgbClr val="222222"/>
                </a:solidFill>
                <a:highlight>
                  <a:srgbClr val="FFFFFF"/>
                </a:highlight>
              </a:rPr>
              <a:t>Rubric for Evaluating North Carolina Teachers</a:t>
            </a:r>
          </a:p>
          <a:p>
            <a:pPr lvl="0">
              <a:spcBef>
                <a:spcPts val="0"/>
              </a:spcBef>
              <a:buClr>
                <a:schemeClr val="dk1"/>
              </a:buClr>
              <a:buSzPct val="110000"/>
              <a:buFont typeface="Arial"/>
              <a:buNone/>
            </a:pPr>
            <a:r>
              <a:rPr lang="en" sz="1000">
                <a:solidFill>
                  <a:srgbClr val="222222"/>
                </a:solidFill>
                <a:highlight>
                  <a:srgbClr val="FFFFFF"/>
                </a:highlight>
              </a:rPr>
              <a:t>© 2009 McREL  Developed in collaboration with the NC State Board of Education  |  Revised July 2015 </a:t>
            </a:r>
            <a:r>
              <a:rPr lang="en" sz="1000" u="sng">
                <a:solidFill>
                  <a:srgbClr val="1155CC"/>
                </a:solidFill>
                <a:highlight>
                  <a:srgbClr val="FFFFFF"/>
                </a:highlight>
                <a:hlinkClick r:id="rId3"/>
              </a:rPr>
              <a:t>http://www.dpi.state.nc.us/docs/effectiveness-model/ncees/teachers/individual/rubric.pdf</a:t>
            </a:r>
          </a:p>
          <a:p>
            <a:pPr lvl="0">
              <a:spcBef>
                <a:spcPts val="0"/>
              </a:spcBef>
              <a:buNone/>
            </a:pPr>
            <a:endParaRPr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sz="1000"/>
              <a:t>North Carolina State Board of Education Policy Manual</a:t>
            </a:r>
          </a:p>
          <a:p>
            <a:pPr lvl="0">
              <a:spcBef>
                <a:spcPts val="0"/>
              </a:spcBef>
              <a:buNone/>
            </a:pPr>
            <a:r>
              <a:rPr lang="en" sz="1000"/>
              <a:t>Policy Title: 16 NCAC 6C .0601 and 16 NCAC 6C .0602 Policy regarding the Code of Ethics for North Carolina Educators </a:t>
            </a:r>
          </a:p>
          <a:p>
            <a:pPr lvl="0">
              <a:spcBef>
                <a:spcPts val="0"/>
              </a:spcBef>
              <a:buNone/>
            </a:pPr>
            <a:r>
              <a:rPr lang="en" sz="1000"/>
              <a:t>http://www.ncpublicschools.org/docs/effectiveness-model/ncees/standards/code-of-ethics.pdf</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sz="1000"/>
              <a:t>By Tony Grist (Photographer's own files) [Public domain], via Wikimedia Commons</a:t>
            </a:r>
          </a:p>
          <a:p>
            <a:pPr lvl="0">
              <a:spcBef>
                <a:spcPts val="0"/>
              </a:spcBef>
              <a:buNone/>
            </a:pPr>
            <a:r>
              <a:rPr lang="en" sz="1000"/>
              <a:t>https://commons.wikimedia.org/wiki/File%3AJustice%2C_with_Virtue_and_Vice.jpg</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sz="1000">
                <a:solidFill>
                  <a:srgbClr val="333333"/>
                </a:solidFill>
                <a:highlight>
                  <a:srgbClr val="FFFFFF"/>
                </a:highlight>
              </a:rPr>
              <a:t>Virtue. (2017, March 29). Retrieved March 30, 2017, from https://en.wikipedia.org/wiki/Virtue</a:t>
            </a:r>
          </a:p>
          <a:p>
            <a:pPr lvl="0">
              <a:spcBef>
                <a:spcPts val="0"/>
              </a:spcBef>
              <a:buClr>
                <a:schemeClr val="dk1"/>
              </a:buClr>
              <a:buSzPct val="61111"/>
              <a:buFont typeface="Arial"/>
              <a:buNone/>
            </a:pPr>
            <a:endParaRPr sz="1800">
              <a:solidFill>
                <a:srgbClr val="222222"/>
              </a:solidFill>
              <a:highlight>
                <a:srgbClr val="FFFFFF"/>
              </a:highlight>
            </a:endParaRPr>
          </a:p>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sz="1000">
                <a:highlight>
                  <a:srgbClr val="F8F8F8"/>
                </a:highlight>
              </a:rPr>
              <a:t>Virtue. (n.d.). </a:t>
            </a:r>
            <a:r>
              <a:rPr lang="en" sz="1000" i="1"/>
              <a:t>Dictionary.com Unabridged</a:t>
            </a:r>
            <a:r>
              <a:rPr lang="en" sz="1000">
                <a:highlight>
                  <a:srgbClr val="F8F8F8"/>
                </a:highlight>
              </a:rPr>
              <a:t>. Retrieved March 30, 2017 from Dictionary.com website </a:t>
            </a:r>
            <a:r>
              <a:rPr lang="en" sz="1000">
                <a:hlinkClick r:id="rId3"/>
              </a:rPr>
              <a:t>http://www.dictionary.com/browse/virtue</a:t>
            </a:r>
          </a:p>
          <a:p>
            <a:pPr lvl="0" rtl="0">
              <a:spcBef>
                <a:spcPts val="0"/>
              </a:spcBef>
              <a:buNone/>
            </a:pPr>
            <a:endParaRPr sz="1800">
              <a:solidFill>
                <a:srgbClr val="222222"/>
              </a:solidFill>
              <a:highlight>
                <a:srgbClr val="FFFFFF"/>
              </a:highlight>
            </a:endParaRPr>
          </a:p>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10000"/>
              <a:buFont typeface="Arial"/>
              <a:buNone/>
            </a:pPr>
            <a:r>
              <a:rPr lang="en" sz="1000">
                <a:solidFill>
                  <a:srgbClr val="333333"/>
                </a:solidFill>
                <a:highlight>
                  <a:srgbClr val="FFFFFF"/>
                </a:highlight>
              </a:rPr>
              <a:t>Pages 64-65</a:t>
            </a:r>
          </a:p>
          <a:p>
            <a:pPr lvl="0">
              <a:spcBef>
                <a:spcPts val="0"/>
              </a:spcBef>
              <a:buClr>
                <a:schemeClr val="dk1"/>
              </a:buClr>
              <a:buSzPct val="110000"/>
              <a:buFont typeface="Arial"/>
              <a:buNone/>
            </a:pPr>
            <a:r>
              <a:rPr lang="en" sz="1000">
                <a:solidFill>
                  <a:srgbClr val="333333"/>
                </a:solidFill>
                <a:highlight>
                  <a:srgbClr val="FFFFFF"/>
                </a:highlight>
              </a:rPr>
              <a:t>Franklin, B. (1996). </a:t>
            </a:r>
            <a:r>
              <a:rPr lang="en" sz="1000" i="1">
                <a:solidFill>
                  <a:srgbClr val="333333"/>
                </a:solidFill>
                <a:highlight>
                  <a:srgbClr val="FFFFFF"/>
                </a:highlight>
              </a:rPr>
              <a:t>Autobiography of Benjamin Franklin</a:t>
            </a:r>
            <a:r>
              <a:rPr lang="en" sz="1000">
                <a:solidFill>
                  <a:srgbClr val="333333"/>
                </a:solidFill>
                <a:highlight>
                  <a:srgbClr val="FFFFFF"/>
                </a:highlight>
              </a:rPr>
              <a:t>. Mineola, NY: Dover Publications.</a:t>
            </a:r>
          </a:p>
        </p:txBody>
      </p:sp>
    </p:spTree>
    <p:extLst>
      <p:ext uri="{BB962C8B-B14F-4D97-AF65-F5344CB8AC3E}">
        <p14:creationId xmlns:p14="http://schemas.microsoft.com/office/powerpoint/2010/main" val="3658283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10000"/>
              <a:buFont typeface="Arial"/>
              <a:buNone/>
            </a:pPr>
            <a:r>
              <a:rPr lang="en" sz="1000">
                <a:solidFill>
                  <a:srgbClr val="333333"/>
                </a:solidFill>
                <a:highlight>
                  <a:srgbClr val="FFFFFF"/>
                </a:highlight>
              </a:rPr>
              <a:t>Pages 64-65</a:t>
            </a:r>
          </a:p>
          <a:p>
            <a:pPr lvl="0">
              <a:spcBef>
                <a:spcPts val="0"/>
              </a:spcBef>
              <a:buClr>
                <a:schemeClr val="dk1"/>
              </a:buClr>
              <a:buSzPct val="110000"/>
              <a:buFont typeface="Arial"/>
              <a:buNone/>
            </a:pPr>
            <a:r>
              <a:rPr lang="en" sz="1000">
                <a:solidFill>
                  <a:srgbClr val="333333"/>
                </a:solidFill>
                <a:highlight>
                  <a:srgbClr val="FFFFFF"/>
                </a:highlight>
              </a:rPr>
              <a:t>Franklin, B. (1996). </a:t>
            </a:r>
            <a:r>
              <a:rPr lang="en" sz="1000" i="1">
                <a:solidFill>
                  <a:srgbClr val="333333"/>
                </a:solidFill>
                <a:highlight>
                  <a:srgbClr val="FFFFFF"/>
                </a:highlight>
              </a:rPr>
              <a:t>Autobiography of Benjamin Franklin</a:t>
            </a:r>
            <a:r>
              <a:rPr lang="en" sz="1000">
                <a:solidFill>
                  <a:srgbClr val="333333"/>
                </a:solidFill>
                <a:highlight>
                  <a:srgbClr val="FFFFFF"/>
                </a:highlight>
              </a:rPr>
              <a:t>. Mineola, NY: Dover Publications.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10000"/>
              <a:buFont typeface="Arial"/>
              <a:buNone/>
            </a:pPr>
            <a:r>
              <a:rPr lang="en" sz="1000">
                <a:solidFill>
                  <a:srgbClr val="333333"/>
                </a:solidFill>
              </a:rPr>
              <a:t>Pages 64-65</a:t>
            </a:r>
          </a:p>
          <a:p>
            <a:pPr lvl="0">
              <a:spcBef>
                <a:spcPts val="0"/>
              </a:spcBef>
              <a:buClr>
                <a:schemeClr val="dk1"/>
              </a:buClr>
              <a:buSzPct val="110000"/>
              <a:buFont typeface="Arial"/>
              <a:buNone/>
            </a:pPr>
            <a:r>
              <a:rPr lang="en" sz="1000">
                <a:solidFill>
                  <a:srgbClr val="333333"/>
                </a:solidFill>
                <a:highlight>
                  <a:srgbClr val="FFFFFF"/>
                </a:highlight>
              </a:rPr>
              <a:t>Franklin, B. (1996). </a:t>
            </a:r>
            <a:r>
              <a:rPr lang="en" sz="1000" i="1">
                <a:solidFill>
                  <a:srgbClr val="333333"/>
                </a:solidFill>
                <a:highlight>
                  <a:srgbClr val="FFFFFF"/>
                </a:highlight>
              </a:rPr>
              <a:t>Autobiography of Benjamin Franklin</a:t>
            </a:r>
            <a:r>
              <a:rPr lang="en" sz="1000">
                <a:solidFill>
                  <a:srgbClr val="333333"/>
                </a:solidFill>
                <a:highlight>
                  <a:srgbClr val="FFFFFF"/>
                </a:highlight>
              </a:rPr>
              <a:t>. Mineola, NY: Dover Publications.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Good_and_evil" TargetMode="External"/><Relationship Id="rId3" Type="http://schemas.openxmlformats.org/officeDocument/2006/relationships/hyperlink" Target="https://en.wikipedia.org/wiki/Latin_language" TargetMode="External"/><Relationship Id="rId7" Type="http://schemas.openxmlformats.org/officeDocument/2006/relationships/hyperlink" Target="https://en.wikipedia.org/wiki/Excellence" TargetMode="External"/><Relationship Id="rId12" Type="http://schemas.openxmlformats.org/officeDocument/2006/relationships/hyperlink" Target="https://en.wikipedia.org/wiki/Vi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en.wikipedia.org/wiki/Morality" TargetMode="External"/><Relationship Id="rId11" Type="http://schemas.openxmlformats.org/officeDocument/2006/relationships/hyperlink" Target="https://en.wikipedia.org/wiki/Value_(personal_and_cultural)" TargetMode="External"/><Relationship Id="rId5" Type="http://schemas.openxmlformats.org/officeDocument/2006/relationships/hyperlink" Target="https://en.wikipedia.org/wiki/Arete_(moral_virtue)" TargetMode="External"/><Relationship Id="rId10" Type="http://schemas.openxmlformats.org/officeDocument/2006/relationships/hyperlink" Target="https://en.wikipedia.org/wiki/Principle" TargetMode="External"/><Relationship Id="rId4" Type="http://schemas.openxmlformats.org/officeDocument/2006/relationships/hyperlink" Target="https://en.wikipedia.org/wiki/Ancient_Greek" TargetMode="External"/><Relationship Id="rId9" Type="http://schemas.openxmlformats.org/officeDocument/2006/relationships/hyperlink" Target="https://en.wikipedia.org/wiki/Value_(ethic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dictionary.com/browse/cardinal-virtu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www.dictionary.com/browse/theological-virtue" TargetMode="External"/><Relationship Id="rId4" Type="http://schemas.openxmlformats.org/officeDocument/2006/relationships/hyperlink" Target="http://www.dictionary.com/browse/natural-virtu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207174" y="774124"/>
            <a:ext cx="2716873" cy="3359049"/>
          </a:xfrm>
          <a:prstGeom prst="rect">
            <a:avLst/>
          </a:prstGeom>
          <a:noFill/>
          <a:ln>
            <a:noFill/>
          </a:ln>
        </p:spPr>
      </p:pic>
      <p:sp>
        <p:nvSpPr>
          <p:cNvPr id="55" name="Shape 55"/>
          <p:cNvSpPr txBox="1"/>
          <p:nvPr/>
        </p:nvSpPr>
        <p:spPr>
          <a:xfrm>
            <a:off x="3109725" y="774075"/>
            <a:ext cx="5760300" cy="3359100"/>
          </a:xfrm>
          <a:prstGeom prst="rect">
            <a:avLst/>
          </a:prstGeom>
          <a:noFill/>
          <a:ln>
            <a:noFill/>
          </a:ln>
        </p:spPr>
        <p:txBody>
          <a:bodyPr lIns="91425" tIns="91425" rIns="91425" bIns="91425" anchor="t" anchorCtr="0">
            <a:noAutofit/>
          </a:bodyPr>
          <a:lstStyle/>
          <a:p>
            <a:pPr lvl="0" algn="ctr" rtl="0">
              <a:spcBef>
                <a:spcPts val="0"/>
              </a:spcBef>
              <a:buClr>
                <a:schemeClr val="dk1"/>
              </a:buClr>
              <a:buSzPct val="45833"/>
              <a:buFont typeface="Arial"/>
              <a:buNone/>
            </a:pPr>
            <a:r>
              <a:rPr lang="en" sz="2400" b="1" dirty="0">
                <a:solidFill>
                  <a:srgbClr val="222222"/>
                </a:solidFill>
                <a:highlight>
                  <a:srgbClr val="FFFFFF"/>
                </a:highlight>
              </a:rPr>
              <a:t>Bringing Benjamin Franklin into </a:t>
            </a:r>
          </a:p>
          <a:p>
            <a:pPr lvl="0" algn="ctr" rtl="0">
              <a:spcBef>
                <a:spcPts val="0"/>
              </a:spcBef>
              <a:buClr>
                <a:schemeClr val="dk1"/>
              </a:buClr>
              <a:buSzPct val="45833"/>
              <a:buFont typeface="Arial"/>
              <a:buNone/>
            </a:pPr>
            <a:r>
              <a:rPr lang="en" sz="2400" b="1" dirty="0">
                <a:solidFill>
                  <a:srgbClr val="222222"/>
                </a:solidFill>
                <a:highlight>
                  <a:srgbClr val="FFFFFF"/>
                </a:highlight>
              </a:rPr>
              <a:t>the 21st Century Classroom: </a:t>
            </a:r>
          </a:p>
          <a:p>
            <a:pPr lvl="0" algn="ctr" rtl="0">
              <a:spcBef>
                <a:spcPts val="0"/>
              </a:spcBef>
              <a:buClr>
                <a:schemeClr val="dk1"/>
              </a:buClr>
              <a:buSzPct val="45833"/>
              <a:buFont typeface="Arial"/>
              <a:buNone/>
            </a:pPr>
            <a:r>
              <a:rPr lang="en" sz="2400" b="1" dirty="0">
                <a:solidFill>
                  <a:srgbClr val="222222"/>
                </a:solidFill>
                <a:highlight>
                  <a:srgbClr val="FFFFFF"/>
                </a:highlight>
              </a:rPr>
              <a:t>Creating Leaders Using the 13 Virtues</a:t>
            </a:r>
          </a:p>
          <a:p>
            <a:pPr lvl="0" rtl="0">
              <a:lnSpc>
                <a:spcPct val="115000"/>
              </a:lnSpc>
              <a:spcBef>
                <a:spcPts val="0"/>
              </a:spcBef>
              <a:buNone/>
            </a:pPr>
            <a:endParaRPr dirty="0">
              <a:solidFill>
                <a:srgbClr val="385623"/>
              </a:solidFill>
              <a:highlight>
                <a:srgbClr val="FFFFFF"/>
              </a:highlight>
            </a:endParaRPr>
          </a:p>
          <a:p>
            <a:pPr lvl="0" rtl="0">
              <a:lnSpc>
                <a:spcPct val="115000"/>
              </a:lnSpc>
              <a:spcBef>
                <a:spcPts val="0"/>
              </a:spcBef>
              <a:buNone/>
            </a:pPr>
            <a:endParaRPr sz="1800" b="1" dirty="0">
              <a:solidFill>
                <a:srgbClr val="385623"/>
              </a:solidFill>
              <a:highlight>
                <a:srgbClr val="FFFFFF"/>
              </a:highlight>
            </a:endParaRPr>
          </a:p>
          <a:p>
            <a:pPr lvl="0" rtl="0">
              <a:lnSpc>
                <a:spcPct val="115000"/>
              </a:lnSpc>
              <a:spcBef>
                <a:spcPts val="0"/>
              </a:spcBef>
              <a:buNone/>
            </a:pPr>
            <a:endParaRPr sz="1800" b="1" dirty="0">
              <a:solidFill>
                <a:srgbClr val="385623"/>
              </a:solidFill>
              <a:highlight>
                <a:srgbClr val="FFFFFF"/>
              </a:highlight>
            </a:endParaRPr>
          </a:p>
          <a:p>
            <a:pPr lvl="0" rtl="0">
              <a:lnSpc>
                <a:spcPct val="115000"/>
              </a:lnSpc>
              <a:spcBef>
                <a:spcPts val="0"/>
              </a:spcBef>
              <a:buNone/>
            </a:pPr>
            <a:r>
              <a:rPr lang="en" sz="1800" b="1" dirty="0">
                <a:solidFill>
                  <a:srgbClr val="38761D"/>
                </a:solidFill>
                <a:highlight>
                  <a:srgbClr val="FFFFFF"/>
                </a:highlight>
              </a:rPr>
              <a:t>Tamara E. Reynolds</a:t>
            </a:r>
          </a:p>
          <a:p>
            <a:pPr lvl="0" rtl="0">
              <a:lnSpc>
                <a:spcPct val="115000"/>
              </a:lnSpc>
              <a:spcBef>
                <a:spcPts val="0"/>
              </a:spcBef>
              <a:buNone/>
            </a:pPr>
            <a:r>
              <a:rPr lang="en" dirty="0">
                <a:solidFill>
                  <a:srgbClr val="38761D"/>
                </a:solidFill>
                <a:highlight>
                  <a:srgbClr val="FFFFFF"/>
                </a:highlight>
              </a:rPr>
              <a:t>NC Pre-K Mentor, EESLPD Office at UNC Charlotte (West)</a:t>
            </a:r>
          </a:p>
          <a:p>
            <a:pPr lvl="0" rtl="0">
              <a:lnSpc>
                <a:spcPct val="115000"/>
              </a:lnSpc>
              <a:spcBef>
                <a:spcPts val="0"/>
              </a:spcBef>
              <a:buNone/>
            </a:pPr>
            <a:r>
              <a:rPr lang="en" dirty="0">
                <a:solidFill>
                  <a:srgbClr val="38761D"/>
                </a:solidFill>
                <a:highlight>
                  <a:srgbClr val="FFFFFF"/>
                </a:highlight>
              </a:rPr>
              <a:t>Adjunct Faculty, Early Childhood Education Department</a:t>
            </a:r>
          </a:p>
          <a:p>
            <a:pPr lvl="0" rtl="0">
              <a:lnSpc>
                <a:spcPct val="115000"/>
              </a:lnSpc>
              <a:spcBef>
                <a:spcPts val="0"/>
              </a:spcBef>
              <a:buClr>
                <a:schemeClr val="dk1"/>
              </a:buClr>
              <a:buFont typeface="Arial"/>
              <a:buNone/>
            </a:pPr>
            <a:r>
              <a:rPr lang="en" dirty="0">
                <a:solidFill>
                  <a:srgbClr val="38761D"/>
                </a:solidFill>
                <a:highlight>
                  <a:srgbClr val="FFFFFF"/>
                </a:highlight>
              </a:rPr>
              <a:t>Asheville-Buncombe Technical Community College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p:nvPr/>
        </p:nvSpPr>
        <p:spPr>
          <a:xfrm>
            <a:off x="396600" y="338250"/>
            <a:ext cx="8350800" cy="4467000"/>
          </a:xfrm>
          <a:prstGeom prst="rect">
            <a:avLst/>
          </a:prstGeom>
          <a:noFill/>
          <a:ln>
            <a:noFill/>
          </a:ln>
        </p:spPr>
        <p:txBody>
          <a:bodyPr lIns="91425" tIns="91425" rIns="91425" bIns="91425" anchor="t" anchorCtr="0">
            <a:noAutofit/>
          </a:bodyPr>
          <a:lstStyle/>
          <a:p>
            <a:pPr lvl="0" algn="ctr">
              <a:spcBef>
                <a:spcPts val="0"/>
              </a:spcBef>
              <a:buClr>
                <a:schemeClr val="dk1"/>
              </a:buClr>
              <a:buSzPct val="61111"/>
              <a:buFont typeface="Arial"/>
              <a:buNone/>
            </a:pPr>
            <a:r>
              <a:rPr lang="en" sz="1800" dirty="0"/>
              <a:t>Rubric for Evaluating North Carolina Teachers</a:t>
            </a:r>
          </a:p>
          <a:p>
            <a:pPr lvl="0">
              <a:spcBef>
                <a:spcPts val="0"/>
              </a:spcBef>
              <a:buNone/>
            </a:pPr>
            <a:endParaRPr dirty="0"/>
          </a:p>
          <a:p>
            <a:pPr lvl="0">
              <a:spcBef>
                <a:spcPts val="0"/>
              </a:spcBef>
              <a:buNone/>
            </a:pPr>
            <a:r>
              <a:rPr lang="en" sz="1800" dirty="0"/>
              <a:t>Standard I: Teachers Demonstrate Leadership	</a:t>
            </a:r>
          </a:p>
          <a:p>
            <a:pPr marL="457200" lvl="0" indent="-342900">
              <a:spcBef>
                <a:spcPts val="0"/>
              </a:spcBef>
              <a:buSzPct val="100000"/>
              <a:buChar char="●"/>
            </a:pPr>
            <a:r>
              <a:rPr lang="en" sz="1800" dirty="0"/>
              <a:t>Element Ia. Teachers lead in their classrooms. </a:t>
            </a:r>
          </a:p>
          <a:p>
            <a:pPr marL="457200" lvl="0" indent="-342900">
              <a:spcBef>
                <a:spcPts val="0"/>
              </a:spcBef>
              <a:buSzPct val="100000"/>
              <a:buChar char="●"/>
            </a:pPr>
            <a:r>
              <a:rPr lang="en" sz="1800" dirty="0"/>
              <a:t>Element Ib. Teachers demonstrate leadership in the school.</a:t>
            </a:r>
          </a:p>
          <a:p>
            <a:pPr marL="457200" lvl="0" indent="-342900">
              <a:spcBef>
                <a:spcPts val="0"/>
              </a:spcBef>
              <a:buSzPct val="100000"/>
              <a:buChar char="●"/>
            </a:pPr>
            <a:r>
              <a:rPr lang="en" sz="1800" dirty="0"/>
              <a:t>Element Ic. Teachers lead the teaching profession. </a:t>
            </a:r>
          </a:p>
          <a:p>
            <a:pPr marL="457200" lvl="0" indent="-342900">
              <a:spcBef>
                <a:spcPts val="0"/>
              </a:spcBef>
              <a:buSzPct val="100000"/>
              <a:buChar char="●"/>
            </a:pPr>
            <a:r>
              <a:rPr lang="en" sz="1800" dirty="0"/>
              <a:t>Element Id. Teachers advocate for schools and students. </a:t>
            </a:r>
          </a:p>
          <a:p>
            <a:pPr marL="457200" lvl="0" indent="-342900" rtl="0">
              <a:spcBef>
                <a:spcPts val="0"/>
              </a:spcBef>
              <a:buSzPct val="100000"/>
              <a:buChar char="●"/>
            </a:pPr>
            <a:r>
              <a:rPr lang="en" sz="1800" dirty="0"/>
              <a:t>*Element Ie. Teachers demonstrate high ethical standards. </a:t>
            </a:r>
          </a:p>
          <a:p>
            <a:pPr lvl="0" rtl="0">
              <a:spcBef>
                <a:spcPts val="0"/>
              </a:spcBef>
              <a:buNone/>
            </a:pPr>
            <a:endParaRPr sz="1800" dirty="0"/>
          </a:p>
          <a:p>
            <a:pPr lvl="0" rtl="0">
              <a:spcBef>
                <a:spcPts val="0"/>
              </a:spcBef>
              <a:buNone/>
            </a:pPr>
            <a:endParaRPr sz="1800" dirty="0"/>
          </a:p>
          <a:p>
            <a:pPr lvl="0">
              <a:spcBef>
                <a:spcPts val="0"/>
              </a:spcBef>
              <a:buNone/>
            </a:pPr>
            <a:r>
              <a:rPr lang="en" sz="1800" dirty="0"/>
              <a:t>*Element Ie.Teachers demonstrate high ethical standards. Teachers demonstrate ethical principles including honesty, integrity, fair treatment, and respect for others. Teachers uphold the Code of Ethics for North Carolina Educators (effective June 1, 1997) and the Standards for Professional Conduct adopted April 1, 1998.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p:nvPr/>
        </p:nvSpPr>
        <p:spPr>
          <a:xfrm>
            <a:off x="586950" y="393600"/>
            <a:ext cx="7970100" cy="4356300"/>
          </a:xfrm>
          <a:prstGeom prst="rect">
            <a:avLst/>
          </a:prstGeom>
          <a:noFill/>
          <a:ln>
            <a:noFill/>
          </a:ln>
        </p:spPr>
        <p:txBody>
          <a:bodyPr lIns="91425" tIns="91425" rIns="91425" bIns="91425" anchor="t" anchorCtr="0">
            <a:noAutofit/>
          </a:bodyPr>
          <a:lstStyle/>
          <a:p>
            <a:pPr lvl="0">
              <a:spcBef>
                <a:spcPts val="0"/>
              </a:spcBef>
              <a:buNone/>
            </a:pPr>
            <a:r>
              <a:rPr lang="en" sz="1800"/>
              <a:t>“</a:t>
            </a:r>
            <a:r>
              <a:rPr lang="en" sz="1800" i="1"/>
              <a:t>Preamble: The purpose of this Code of Ethics is to define standards of professional conduct. </a:t>
            </a:r>
          </a:p>
          <a:p>
            <a:pPr lvl="0">
              <a:spcBef>
                <a:spcPts val="0"/>
              </a:spcBef>
              <a:buNone/>
            </a:pPr>
            <a:endParaRPr sz="1800"/>
          </a:p>
          <a:p>
            <a:pPr lvl="0">
              <a:spcBef>
                <a:spcPts val="0"/>
              </a:spcBef>
              <a:buNone/>
            </a:pPr>
            <a:r>
              <a:rPr lang="en" sz="1800"/>
              <a:t>The responsibility to teach and the freedom to learn, and the guarantee of equal opportunity for all are essential to the achievement of these principles. The professional educator acknowledges the worth and dignity of every person and demonstrates the pursuit of truth and devotion to excellence, acquires knowledge, and nurtures democratic citizenship. The educator exemplifies a commitment to the teaching and learning processes with accountability to the students, maintains professional growth, exercises professional judgment, and personifies integrity. The educator strives to maintain the respect and confidence of colleagues, students, parents and legal guardians, and the community, and to serve as an appropriate role model.” </a:t>
            </a:r>
          </a:p>
          <a:p>
            <a:pPr lvl="0">
              <a:spcBef>
                <a:spcPts val="0"/>
              </a:spcBef>
              <a:buNone/>
            </a:pPr>
            <a:endParaRPr sz="1800"/>
          </a:p>
          <a:p>
            <a:pPr lvl="0">
              <a:spcBef>
                <a:spcPts val="0"/>
              </a:spcBef>
              <a:buNone/>
            </a:pP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311700" y="472350"/>
            <a:ext cx="8520600" cy="944700"/>
          </a:xfrm>
          <a:prstGeom prst="rect">
            <a:avLst/>
          </a:prstGeom>
        </p:spPr>
        <p:txBody>
          <a:bodyPr lIns="91425" tIns="91425" rIns="91425" bIns="91425" anchor="b" anchorCtr="0">
            <a:noAutofit/>
          </a:bodyPr>
          <a:lstStyle/>
          <a:p>
            <a:pPr lvl="0">
              <a:spcBef>
                <a:spcPts val="0"/>
              </a:spcBef>
              <a:buNone/>
            </a:pPr>
            <a:r>
              <a:rPr lang="en"/>
              <a:t>What is a virtue?</a:t>
            </a:r>
          </a:p>
        </p:txBody>
      </p:sp>
      <p:pic>
        <p:nvPicPr>
          <p:cNvPr id="71" name="Shape 71"/>
          <p:cNvPicPr preferRelativeResize="0"/>
          <p:nvPr/>
        </p:nvPicPr>
        <p:blipFill>
          <a:blip r:embed="rId3">
            <a:alphaModFix/>
          </a:blip>
          <a:stretch>
            <a:fillRect/>
          </a:stretch>
        </p:blipFill>
        <p:spPr>
          <a:xfrm>
            <a:off x="2254275" y="1417050"/>
            <a:ext cx="4504249" cy="33781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p:nvPr/>
        </p:nvSpPr>
        <p:spPr>
          <a:xfrm>
            <a:off x="983400" y="862650"/>
            <a:ext cx="7177200" cy="3418200"/>
          </a:xfrm>
          <a:prstGeom prst="rect">
            <a:avLst/>
          </a:prstGeom>
          <a:noFill/>
          <a:ln>
            <a:noFill/>
          </a:ln>
        </p:spPr>
        <p:txBody>
          <a:bodyPr lIns="91425" tIns="91425" rIns="91425" bIns="91425" anchor="t" anchorCtr="0">
            <a:noAutofit/>
          </a:bodyPr>
          <a:lstStyle/>
          <a:p>
            <a:pPr lvl="0">
              <a:spcBef>
                <a:spcPts val="0"/>
              </a:spcBef>
              <a:buNone/>
            </a:pPr>
            <a:r>
              <a:rPr lang="en" sz="2400" b="1" dirty="0">
                <a:solidFill>
                  <a:schemeClr val="tx1"/>
                </a:solidFill>
                <a:highlight>
                  <a:srgbClr val="FFFFFF"/>
                </a:highlight>
              </a:rPr>
              <a:t>Virtue</a:t>
            </a:r>
            <a:r>
              <a:rPr lang="en" sz="2400" dirty="0">
                <a:solidFill>
                  <a:schemeClr val="tx1"/>
                </a:solidFill>
                <a:highlight>
                  <a:srgbClr val="FFFFFF"/>
                </a:highlight>
              </a:rPr>
              <a:t> (</a:t>
            </a:r>
            <a:r>
              <a:rPr lang="en" sz="2400" dirty="0">
                <a:solidFill>
                  <a:schemeClr val="tx1"/>
                </a:solidFill>
                <a:highlight>
                  <a:srgbClr val="FFFFFF"/>
                </a:highlight>
                <a:hlinkClick r:id="rId3"/>
              </a:rPr>
              <a:t>Latin</a:t>
            </a:r>
            <a:r>
              <a:rPr lang="en" sz="2400" dirty="0">
                <a:solidFill>
                  <a:schemeClr val="tx1"/>
                </a:solidFill>
                <a:highlight>
                  <a:srgbClr val="FFFFFF"/>
                </a:highlight>
              </a:rPr>
              <a:t>: </a:t>
            </a:r>
            <a:r>
              <a:rPr lang="en" sz="2400" i="1" dirty="0">
                <a:solidFill>
                  <a:schemeClr val="tx1"/>
                </a:solidFill>
                <a:highlight>
                  <a:srgbClr val="FFFFFF"/>
                </a:highlight>
              </a:rPr>
              <a:t>virtus</a:t>
            </a:r>
            <a:r>
              <a:rPr lang="en" sz="2400" dirty="0">
                <a:solidFill>
                  <a:schemeClr val="tx1"/>
                </a:solidFill>
                <a:highlight>
                  <a:srgbClr val="FFFFFF"/>
                </a:highlight>
              </a:rPr>
              <a:t>, </a:t>
            </a:r>
            <a:r>
              <a:rPr lang="en" sz="2400" dirty="0">
                <a:solidFill>
                  <a:schemeClr val="tx1"/>
                </a:solidFill>
                <a:highlight>
                  <a:srgbClr val="FFFFFF"/>
                </a:highlight>
                <a:hlinkClick r:id="rId4"/>
              </a:rPr>
              <a:t>Ancient Greek</a:t>
            </a:r>
            <a:r>
              <a:rPr lang="en" sz="2400" dirty="0">
                <a:solidFill>
                  <a:schemeClr val="tx1"/>
                </a:solidFill>
                <a:highlight>
                  <a:srgbClr val="FFFFFF"/>
                </a:highlight>
              </a:rPr>
              <a:t>: ἀρετή "</a:t>
            </a:r>
            <a:r>
              <a:rPr lang="en" sz="2400" dirty="0">
                <a:solidFill>
                  <a:schemeClr val="tx1"/>
                </a:solidFill>
                <a:highlight>
                  <a:srgbClr val="FFFFFF"/>
                </a:highlight>
                <a:hlinkClick r:id="rId5"/>
              </a:rPr>
              <a:t>arete</a:t>
            </a:r>
            <a:r>
              <a:rPr lang="en" sz="2400" dirty="0">
                <a:solidFill>
                  <a:schemeClr val="tx1"/>
                </a:solidFill>
                <a:highlight>
                  <a:srgbClr val="FFFFFF"/>
                </a:highlight>
              </a:rPr>
              <a:t>") is </a:t>
            </a:r>
            <a:r>
              <a:rPr lang="en" sz="2400" dirty="0">
                <a:solidFill>
                  <a:schemeClr val="tx1"/>
                </a:solidFill>
                <a:highlight>
                  <a:srgbClr val="FFFFFF"/>
                </a:highlight>
                <a:hlinkClick r:id="rId6"/>
              </a:rPr>
              <a:t>moral</a:t>
            </a:r>
            <a:r>
              <a:rPr lang="en" sz="2400" dirty="0">
                <a:solidFill>
                  <a:schemeClr val="tx1"/>
                </a:solidFill>
                <a:highlight>
                  <a:srgbClr val="FFFFFF"/>
                </a:highlight>
              </a:rPr>
              <a:t> </a:t>
            </a:r>
            <a:r>
              <a:rPr lang="en" sz="2400" dirty="0">
                <a:solidFill>
                  <a:schemeClr val="tx1"/>
                </a:solidFill>
                <a:highlight>
                  <a:srgbClr val="FFFFFF"/>
                </a:highlight>
                <a:hlinkClick r:id="rId7"/>
              </a:rPr>
              <a:t>excellence</a:t>
            </a:r>
            <a:r>
              <a:rPr lang="en" sz="2400" dirty="0">
                <a:solidFill>
                  <a:schemeClr val="tx1"/>
                </a:solidFill>
                <a:highlight>
                  <a:srgbClr val="FFFFFF"/>
                </a:highlight>
              </a:rPr>
              <a:t>. A virtue is a trait or quality that is deemed to be morally </a:t>
            </a:r>
            <a:r>
              <a:rPr lang="en" sz="2400" dirty="0">
                <a:solidFill>
                  <a:schemeClr val="tx1"/>
                </a:solidFill>
                <a:highlight>
                  <a:srgbClr val="FFFFFF"/>
                </a:highlight>
                <a:hlinkClick r:id="rId8"/>
              </a:rPr>
              <a:t>good</a:t>
            </a:r>
            <a:r>
              <a:rPr lang="en" sz="2400" dirty="0">
                <a:solidFill>
                  <a:schemeClr val="tx1"/>
                </a:solidFill>
                <a:highlight>
                  <a:srgbClr val="FFFFFF"/>
                </a:highlight>
              </a:rPr>
              <a:t> and thus is </a:t>
            </a:r>
            <a:r>
              <a:rPr lang="en" sz="2400" dirty="0">
                <a:solidFill>
                  <a:schemeClr val="tx1"/>
                </a:solidFill>
                <a:highlight>
                  <a:srgbClr val="FFFFFF"/>
                </a:highlight>
                <a:hlinkClick r:id="rId9"/>
              </a:rPr>
              <a:t>valued</a:t>
            </a:r>
            <a:r>
              <a:rPr lang="en" sz="2400" dirty="0">
                <a:solidFill>
                  <a:schemeClr val="tx1"/>
                </a:solidFill>
                <a:highlight>
                  <a:srgbClr val="FFFFFF"/>
                </a:highlight>
              </a:rPr>
              <a:t> as a foundation of </a:t>
            </a:r>
            <a:r>
              <a:rPr lang="en" sz="2400" dirty="0">
                <a:solidFill>
                  <a:schemeClr val="tx1"/>
                </a:solidFill>
                <a:highlight>
                  <a:srgbClr val="FFFFFF"/>
                </a:highlight>
                <a:hlinkClick r:id="rId10"/>
              </a:rPr>
              <a:t>principle</a:t>
            </a:r>
            <a:r>
              <a:rPr lang="en" sz="2400" dirty="0">
                <a:solidFill>
                  <a:schemeClr val="tx1"/>
                </a:solidFill>
                <a:highlight>
                  <a:srgbClr val="FFFFFF"/>
                </a:highlight>
              </a:rPr>
              <a:t> and good moral being. Personal virtues are characteristics </a:t>
            </a:r>
            <a:r>
              <a:rPr lang="en" sz="2400" dirty="0">
                <a:solidFill>
                  <a:schemeClr val="tx1"/>
                </a:solidFill>
                <a:highlight>
                  <a:srgbClr val="FFFFFF"/>
                </a:highlight>
                <a:hlinkClick r:id="rId11"/>
              </a:rPr>
              <a:t>valued</a:t>
            </a:r>
            <a:r>
              <a:rPr lang="en" sz="2400" dirty="0">
                <a:solidFill>
                  <a:schemeClr val="tx1"/>
                </a:solidFill>
                <a:highlight>
                  <a:srgbClr val="FFFFFF"/>
                </a:highlight>
              </a:rPr>
              <a:t> as promoting collective and individual greatness. The opposite of virtue is </a:t>
            </a:r>
            <a:r>
              <a:rPr lang="en" sz="2400" dirty="0">
                <a:solidFill>
                  <a:schemeClr val="tx1"/>
                </a:solidFill>
                <a:highlight>
                  <a:srgbClr val="FFFFFF"/>
                </a:highlight>
                <a:hlinkClick r:id="rId12"/>
              </a:rPr>
              <a:t>vice</a:t>
            </a:r>
            <a:r>
              <a:rPr lang="en" sz="2400" dirty="0">
                <a:solidFill>
                  <a:schemeClr val="tx1"/>
                </a:solidFill>
                <a:highlight>
                  <a:srgbClr val="FFFFFF"/>
                </a:highlight>
              </a:rPr>
              <a:t>. </a:t>
            </a:r>
          </a:p>
          <a:p>
            <a:pPr lvl="0">
              <a:spcBef>
                <a:spcPts val="0"/>
              </a:spcBef>
              <a:buNone/>
            </a:pPr>
            <a:endParaRPr sz="2400" dirty="0">
              <a:highlight>
                <a:srgbClr val="FFFFFF"/>
              </a:highlight>
            </a:endParaRPr>
          </a:p>
          <a:p>
            <a:pPr marL="457200" lvl="0" indent="-381000">
              <a:spcBef>
                <a:spcPts val="0"/>
              </a:spcBef>
              <a:buSzPct val="100000"/>
              <a:buChar char="-"/>
            </a:pPr>
            <a:r>
              <a:rPr lang="en" sz="2400" dirty="0">
                <a:highlight>
                  <a:srgbClr val="FFFFFF"/>
                </a:highlight>
              </a:rPr>
              <a:t>Wikipedia</a:t>
            </a:r>
          </a:p>
          <a:p>
            <a:pPr lvl="0" rtl="0">
              <a:lnSpc>
                <a:spcPct val="110000"/>
              </a:lnSpc>
              <a:spcBef>
                <a:spcPts val="0"/>
              </a:spcBef>
              <a:spcAft>
                <a:spcPts val="2000"/>
              </a:spcAft>
              <a:buNone/>
            </a:pPr>
            <a:endParaRPr sz="2400" dirty="0">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p:nvPr/>
        </p:nvSpPr>
        <p:spPr>
          <a:xfrm>
            <a:off x="983400" y="642925"/>
            <a:ext cx="7177200" cy="4028100"/>
          </a:xfrm>
          <a:prstGeom prst="rect">
            <a:avLst/>
          </a:prstGeom>
          <a:noFill/>
          <a:ln>
            <a:noFill/>
          </a:ln>
        </p:spPr>
        <p:txBody>
          <a:bodyPr lIns="91425" tIns="91425" rIns="91425" bIns="91425" anchor="t" anchorCtr="0">
            <a:noAutofit/>
          </a:bodyPr>
          <a:lstStyle/>
          <a:p>
            <a:pPr lvl="0" rtl="0">
              <a:lnSpc>
                <a:spcPct val="110000"/>
              </a:lnSpc>
              <a:spcBef>
                <a:spcPts val="0"/>
              </a:spcBef>
              <a:spcAft>
                <a:spcPts val="2000"/>
              </a:spcAft>
              <a:buNone/>
            </a:pPr>
            <a:r>
              <a:rPr lang="en" sz="1800">
                <a:solidFill>
                  <a:schemeClr val="dk1"/>
                </a:solidFill>
                <a:highlight>
                  <a:srgbClr val="FFFFFF"/>
                </a:highlight>
              </a:rPr>
              <a:t>Virtue</a:t>
            </a:r>
            <a:br>
              <a:rPr lang="en" sz="1800">
                <a:solidFill>
                  <a:schemeClr val="dk1"/>
                </a:solidFill>
                <a:highlight>
                  <a:srgbClr val="FFFFFF"/>
                </a:highlight>
              </a:rPr>
            </a:br>
            <a:r>
              <a:rPr lang="en" sz="1800">
                <a:solidFill>
                  <a:schemeClr val="dk1"/>
                </a:solidFill>
                <a:highlight>
                  <a:srgbClr val="FFFFFF"/>
                </a:highlight>
              </a:rPr>
              <a:t>1. moral excellence; goodness; righteousness.</a:t>
            </a:r>
            <a:br>
              <a:rPr lang="en" sz="1800">
                <a:solidFill>
                  <a:schemeClr val="dk1"/>
                </a:solidFill>
                <a:highlight>
                  <a:srgbClr val="FFFFFF"/>
                </a:highlight>
              </a:rPr>
            </a:br>
            <a:r>
              <a:rPr lang="en" sz="1800">
                <a:solidFill>
                  <a:schemeClr val="dk1"/>
                </a:solidFill>
                <a:highlight>
                  <a:srgbClr val="FFFFFF"/>
                </a:highlight>
              </a:rPr>
              <a:t>2. conformity of one's life and conduct to moral and ethical principles;uprightness; rectitude.</a:t>
            </a:r>
            <a:br>
              <a:rPr lang="en" sz="1800">
                <a:solidFill>
                  <a:schemeClr val="dk1"/>
                </a:solidFill>
                <a:highlight>
                  <a:srgbClr val="FFFFFF"/>
                </a:highlight>
              </a:rPr>
            </a:br>
            <a:r>
              <a:rPr lang="en" sz="1800">
                <a:solidFill>
                  <a:schemeClr val="dk1"/>
                </a:solidFill>
                <a:highlight>
                  <a:srgbClr val="FFFFFF"/>
                </a:highlight>
              </a:rPr>
              <a:t>3. chastity; virginity: </a:t>
            </a:r>
            <a:r>
              <a:rPr lang="en" sz="1800" i="1">
                <a:solidFill>
                  <a:schemeClr val="dk1"/>
                </a:solidFill>
                <a:highlight>
                  <a:srgbClr val="FFFFFF"/>
                </a:highlight>
              </a:rPr>
              <a:t>to lose one's virtue.</a:t>
            </a:r>
            <a:br>
              <a:rPr lang="en" sz="1800" i="1">
                <a:solidFill>
                  <a:schemeClr val="dk1"/>
                </a:solidFill>
                <a:highlight>
                  <a:srgbClr val="FFFFFF"/>
                </a:highlight>
              </a:rPr>
            </a:br>
            <a:r>
              <a:rPr lang="en" sz="1800">
                <a:solidFill>
                  <a:schemeClr val="dk1"/>
                </a:solidFill>
                <a:highlight>
                  <a:srgbClr val="FFFFFF"/>
                </a:highlight>
              </a:rPr>
              <a:t>4. a particular moral excellence. Compare </a:t>
            </a:r>
            <a:r>
              <a:rPr lang="en" sz="1800">
                <a:solidFill>
                  <a:schemeClr val="dk1"/>
                </a:solidFill>
                <a:highlight>
                  <a:srgbClr val="FFFFFF"/>
                </a:highlight>
                <a:hlinkClick r:id="rId3"/>
              </a:rPr>
              <a:t>cardinal virtues</a:t>
            </a:r>
            <a:r>
              <a:rPr lang="en" sz="1800">
                <a:solidFill>
                  <a:schemeClr val="dk1"/>
                </a:solidFill>
                <a:highlight>
                  <a:srgbClr val="FFFFFF"/>
                </a:highlight>
              </a:rPr>
              <a:t>, </a:t>
            </a:r>
            <a:r>
              <a:rPr lang="en" sz="1800">
                <a:solidFill>
                  <a:schemeClr val="dk1"/>
                </a:solidFill>
                <a:highlight>
                  <a:srgbClr val="FFFFFF"/>
                </a:highlight>
                <a:hlinkClick r:id="rId4"/>
              </a:rPr>
              <a:t>natural virtue</a:t>
            </a:r>
            <a:r>
              <a:rPr lang="en" sz="1800">
                <a:solidFill>
                  <a:schemeClr val="dk1"/>
                </a:solidFill>
                <a:highlight>
                  <a:srgbClr val="FFFFFF"/>
                </a:highlight>
              </a:rPr>
              <a:t>, </a:t>
            </a:r>
            <a:r>
              <a:rPr lang="en" sz="1800">
                <a:solidFill>
                  <a:schemeClr val="dk1"/>
                </a:solidFill>
                <a:highlight>
                  <a:srgbClr val="FFFFFF"/>
                </a:highlight>
                <a:hlinkClick r:id="rId5"/>
              </a:rPr>
              <a:t>theological virtue</a:t>
            </a:r>
            <a:r>
              <a:rPr lang="en" sz="1800">
                <a:solidFill>
                  <a:schemeClr val="dk1"/>
                </a:solidFill>
                <a:highlight>
                  <a:srgbClr val="FFFFFF"/>
                </a:highlight>
              </a:rPr>
              <a:t>.</a:t>
            </a:r>
            <a:br>
              <a:rPr lang="en" sz="1800">
                <a:solidFill>
                  <a:schemeClr val="dk1"/>
                </a:solidFill>
                <a:highlight>
                  <a:srgbClr val="FFFFFF"/>
                </a:highlight>
              </a:rPr>
            </a:br>
            <a:r>
              <a:rPr lang="en" sz="1800">
                <a:solidFill>
                  <a:schemeClr val="dk1"/>
                </a:solidFill>
                <a:highlight>
                  <a:srgbClr val="FFFFFF"/>
                </a:highlight>
              </a:rPr>
              <a:t>5. a good or admirable quality or property: </a:t>
            </a:r>
            <a:r>
              <a:rPr lang="en" sz="1800" i="1">
                <a:solidFill>
                  <a:schemeClr val="dk1"/>
                </a:solidFill>
                <a:highlight>
                  <a:srgbClr val="FFFFFF"/>
                </a:highlight>
              </a:rPr>
              <a:t>the virtue of knowing one's weaknesses.</a:t>
            </a:r>
            <a:br>
              <a:rPr lang="en" sz="1800" i="1">
                <a:solidFill>
                  <a:schemeClr val="dk1"/>
                </a:solidFill>
                <a:highlight>
                  <a:srgbClr val="FFFFFF"/>
                </a:highlight>
              </a:rPr>
            </a:br>
            <a:r>
              <a:rPr lang="en" sz="1800">
                <a:solidFill>
                  <a:schemeClr val="dk1"/>
                </a:solidFill>
                <a:highlight>
                  <a:srgbClr val="FFFFFF"/>
                </a:highlight>
              </a:rPr>
              <a:t>6. effective force; power or potency: </a:t>
            </a:r>
            <a:r>
              <a:rPr lang="en" sz="1800" i="1">
                <a:solidFill>
                  <a:schemeClr val="dk1"/>
                </a:solidFill>
                <a:highlight>
                  <a:srgbClr val="FFFFFF"/>
                </a:highlight>
              </a:rPr>
              <a:t>a charm with the virtue of removing warts.</a:t>
            </a:r>
          </a:p>
          <a:p>
            <a:pPr marL="457200" lvl="0" indent="-342900" rtl="0">
              <a:lnSpc>
                <a:spcPct val="110000"/>
              </a:lnSpc>
              <a:spcBef>
                <a:spcPts val="0"/>
              </a:spcBef>
              <a:spcAft>
                <a:spcPts val="2000"/>
              </a:spcAft>
              <a:buClr>
                <a:schemeClr val="dk1"/>
              </a:buClr>
              <a:buSzPct val="100000"/>
              <a:buChar char="-"/>
            </a:pPr>
            <a:r>
              <a:rPr lang="en" sz="1800">
                <a:solidFill>
                  <a:schemeClr val="dk1"/>
                </a:solidFill>
                <a:highlight>
                  <a:srgbClr val="FFFFFF"/>
                </a:highlight>
              </a:rPr>
              <a:t>Dictionary.com</a:t>
            </a:r>
            <a:br>
              <a:rPr lang="en" sz="1800" i="1">
                <a:solidFill>
                  <a:schemeClr val="dk1"/>
                </a:solidFill>
                <a:highlight>
                  <a:srgbClr val="FFFFFF"/>
                </a:highlight>
              </a:rPr>
            </a:br>
            <a:endParaRPr lang="en" sz="1800" i="1">
              <a:solidFill>
                <a:schemeClr val="dk1"/>
              </a:solidFill>
              <a:highlight>
                <a:srgbClr val="FFFFFF"/>
              </a:highlight>
            </a:endParaRPr>
          </a:p>
          <a:p>
            <a:pPr lvl="0" rtl="0">
              <a:lnSpc>
                <a:spcPct val="110000"/>
              </a:lnSpc>
              <a:spcBef>
                <a:spcPts val="0"/>
              </a:spcBef>
              <a:spcAft>
                <a:spcPts val="2000"/>
              </a:spcAft>
              <a:buNone/>
            </a:pPr>
            <a:endParaRPr sz="2400">
              <a:highlight>
                <a:srgbClr val="FFFFFF"/>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297712" y="1424762"/>
            <a:ext cx="8440378" cy="3296093"/>
          </a:xfrm>
          <a:prstGeom prst="rect">
            <a:avLst/>
          </a:prstGeom>
        </p:spPr>
        <p:txBody>
          <a:bodyPr lIns="91425" tIns="91425" rIns="91425" bIns="91425" anchor="t" anchorCtr="0">
            <a:noAutofit/>
          </a:bodyPr>
          <a:lstStyle/>
          <a:p>
            <a:pPr marL="2286000" lvl="0" indent="457200">
              <a:spcAft>
                <a:spcPts val="1100"/>
              </a:spcAft>
            </a:pPr>
            <a:r>
              <a:rPr lang="en" sz="1350" b="1" dirty="0">
                <a:solidFill>
                  <a:schemeClr val="tx1"/>
                </a:solidFill>
                <a:highlight>
                  <a:srgbClr val="FFFFFF"/>
                </a:highlight>
              </a:rPr>
              <a:t>1. TEMPERENCE</a:t>
            </a:r>
          </a:p>
          <a:p>
            <a:pPr marL="914400" lvl="0" indent="457200">
              <a:spcAft>
                <a:spcPts val="1100"/>
              </a:spcAft>
            </a:pPr>
            <a:r>
              <a:rPr lang="en" sz="1350" dirty="0">
                <a:solidFill>
                  <a:schemeClr val="tx1"/>
                </a:solidFill>
                <a:highlight>
                  <a:srgbClr val="FFFFFF"/>
                </a:highlight>
              </a:rPr>
              <a:t>Eat not to dullness; drink not to elevation.</a:t>
            </a:r>
          </a:p>
          <a:p>
            <a:pPr marL="2743200" lvl="0" indent="0" rtl="0">
              <a:spcBef>
                <a:spcPts val="0"/>
              </a:spcBef>
              <a:spcAft>
                <a:spcPts val="1100"/>
              </a:spcAft>
              <a:buNone/>
            </a:pPr>
            <a:r>
              <a:rPr lang="en" sz="1350" b="1" dirty="0">
                <a:solidFill>
                  <a:schemeClr val="tx1"/>
                </a:solidFill>
                <a:highlight>
                  <a:srgbClr val="FFFFFF"/>
                </a:highlight>
              </a:rPr>
              <a:t>2. SILENCE</a:t>
            </a:r>
          </a:p>
          <a:p>
            <a:pPr marL="914400" lvl="0" indent="457200">
              <a:spcAft>
                <a:spcPts val="1100"/>
              </a:spcAft>
            </a:pPr>
            <a:r>
              <a:rPr lang="en" sz="1350" dirty="0">
                <a:solidFill>
                  <a:schemeClr val="tx1"/>
                </a:solidFill>
                <a:highlight>
                  <a:srgbClr val="FFFFFF"/>
                </a:highlight>
              </a:rPr>
              <a:t>Speak not but what may benefit others or yourself; avoid trifling conversation.</a:t>
            </a:r>
          </a:p>
          <a:p>
            <a:pPr marL="2286000" lvl="0" indent="457200" rtl="0">
              <a:spcBef>
                <a:spcPts val="0"/>
              </a:spcBef>
              <a:spcAft>
                <a:spcPts val="1100"/>
              </a:spcAft>
              <a:buNone/>
            </a:pPr>
            <a:r>
              <a:rPr lang="en" sz="1350" b="1" dirty="0">
                <a:solidFill>
                  <a:schemeClr val="tx1"/>
                </a:solidFill>
                <a:highlight>
                  <a:srgbClr val="FFFFFF"/>
                </a:highlight>
              </a:rPr>
              <a:t>3. ORDER</a:t>
            </a:r>
          </a:p>
          <a:p>
            <a:pPr marL="1371600" lvl="0">
              <a:spcAft>
                <a:spcPts val="1100"/>
              </a:spcAft>
            </a:pPr>
            <a:r>
              <a:rPr lang="en" sz="1350" dirty="0">
                <a:solidFill>
                  <a:schemeClr val="tx1"/>
                </a:solidFill>
                <a:highlight>
                  <a:srgbClr val="FFFFFF"/>
                </a:highlight>
              </a:rPr>
              <a:t>Let all your things have their places; let each part of your business have its</a:t>
            </a:r>
            <a:br>
              <a:rPr lang="en" sz="1350" dirty="0">
                <a:solidFill>
                  <a:schemeClr val="tx1"/>
                </a:solidFill>
                <a:highlight>
                  <a:srgbClr val="FFFFFF"/>
                </a:highlight>
              </a:rPr>
            </a:br>
            <a:r>
              <a:rPr lang="en" sz="1350" dirty="0">
                <a:solidFill>
                  <a:schemeClr val="tx1"/>
                </a:solidFill>
                <a:highlight>
                  <a:srgbClr val="FFFFFF"/>
                </a:highlight>
              </a:rPr>
              <a:t>time.</a:t>
            </a:r>
          </a:p>
          <a:p>
            <a:pPr marL="2286000" lvl="0" indent="457200" rtl="0">
              <a:spcBef>
                <a:spcPts val="0"/>
              </a:spcBef>
              <a:spcAft>
                <a:spcPts val="1100"/>
              </a:spcAft>
              <a:buNone/>
            </a:pPr>
            <a:r>
              <a:rPr lang="en" sz="1350" b="1" dirty="0">
                <a:solidFill>
                  <a:schemeClr val="tx1"/>
                </a:solidFill>
                <a:highlight>
                  <a:srgbClr val="FFFFFF"/>
                </a:highlight>
              </a:rPr>
              <a:t>4. RESOLUTION</a:t>
            </a:r>
          </a:p>
          <a:p>
            <a:pPr marL="914400" lvl="0" indent="457200">
              <a:spcAft>
                <a:spcPts val="1100"/>
              </a:spcAft>
            </a:pPr>
            <a:r>
              <a:rPr lang="en" sz="1350" dirty="0">
                <a:solidFill>
                  <a:schemeClr val="tx1"/>
                </a:solidFill>
                <a:highlight>
                  <a:srgbClr val="FFFFFF"/>
                </a:highlight>
              </a:rPr>
              <a:t>Resolve to perform what you ought; perform without fail what you resolve.</a:t>
            </a:r>
          </a:p>
          <a:p>
            <a:pPr lvl="0" rtl="0">
              <a:spcBef>
                <a:spcPts val="0"/>
              </a:spcBef>
              <a:buNone/>
            </a:pPr>
            <a:endParaRPr dirty="0"/>
          </a:p>
        </p:txBody>
      </p:sp>
      <p:sp>
        <p:nvSpPr>
          <p:cNvPr id="4" name="TextBox 3"/>
          <p:cNvSpPr txBox="1"/>
          <p:nvPr/>
        </p:nvSpPr>
        <p:spPr>
          <a:xfrm>
            <a:off x="489098" y="1105764"/>
            <a:ext cx="6539024" cy="318998"/>
          </a:xfrm>
          <a:prstGeom prst="rect">
            <a:avLst/>
          </a:prstGeom>
          <a:noFill/>
        </p:spPr>
        <p:txBody>
          <a:bodyPr wrap="square" rtlCol="0">
            <a:spAutoFit/>
          </a:bodyPr>
          <a:lstStyle/>
          <a:p>
            <a:pPr lvl="0">
              <a:lnSpc>
                <a:spcPct val="115000"/>
              </a:lnSpc>
              <a:spcAft>
                <a:spcPts val="1100"/>
              </a:spcAft>
            </a:pPr>
            <a:r>
              <a:rPr lang="en" dirty="0"/>
              <a:t>These names of virtues, with their precepts, were:</a:t>
            </a:r>
          </a:p>
        </p:txBody>
      </p:sp>
      <p:sp>
        <p:nvSpPr>
          <p:cNvPr id="5" name="TextBox 4"/>
          <p:cNvSpPr txBox="1"/>
          <p:nvPr/>
        </p:nvSpPr>
        <p:spPr>
          <a:xfrm>
            <a:off x="2418608" y="498615"/>
            <a:ext cx="4198585" cy="369332"/>
          </a:xfrm>
          <a:prstGeom prst="rect">
            <a:avLst/>
          </a:prstGeom>
          <a:noFill/>
        </p:spPr>
        <p:txBody>
          <a:bodyPr wrap="none" rtlCol="0">
            <a:spAutoFit/>
          </a:bodyPr>
          <a:lstStyle/>
          <a:p>
            <a:pPr algn="ctr"/>
            <a:r>
              <a:rPr lang="en-US" sz="1800" b="1" dirty="0"/>
              <a:t>Benjamin Franklin’s Thirteen Virtues</a:t>
            </a:r>
          </a:p>
        </p:txBody>
      </p:sp>
    </p:spTree>
    <p:extLst>
      <p:ext uri="{BB962C8B-B14F-4D97-AF65-F5344CB8AC3E}">
        <p14:creationId xmlns:p14="http://schemas.microsoft.com/office/powerpoint/2010/main" val="4091980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196825" y="590450"/>
            <a:ext cx="8520000" cy="4303800"/>
          </a:xfrm>
          <a:prstGeom prst="rect">
            <a:avLst/>
          </a:prstGeom>
        </p:spPr>
        <p:txBody>
          <a:bodyPr lIns="91425" tIns="91425" rIns="91425" bIns="91425" anchor="t" anchorCtr="0">
            <a:noAutofit/>
          </a:bodyPr>
          <a:lstStyle/>
          <a:p>
            <a:pPr marL="2286000" lvl="0" indent="457200" rtl="0">
              <a:spcBef>
                <a:spcPts val="0"/>
              </a:spcBef>
              <a:spcAft>
                <a:spcPts val="1100"/>
              </a:spcAft>
              <a:buNone/>
            </a:pPr>
            <a:r>
              <a:rPr lang="en" sz="1350" b="1" dirty="0">
                <a:solidFill>
                  <a:srgbClr val="000000"/>
                </a:solidFill>
                <a:highlight>
                  <a:srgbClr val="FFFFFF"/>
                </a:highlight>
              </a:rPr>
              <a:t>5. FRUGALITY</a:t>
            </a:r>
          </a:p>
          <a:p>
            <a:pPr marL="914400" lvl="0" indent="457200" rtl="0">
              <a:spcBef>
                <a:spcPts val="0"/>
              </a:spcBef>
              <a:spcAft>
                <a:spcPts val="1100"/>
              </a:spcAft>
              <a:buNone/>
            </a:pPr>
            <a:r>
              <a:rPr lang="en" sz="1350" dirty="0">
                <a:solidFill>
                  <a:srgbClr val="000000"/>
                </a:solidFill>
                <a:highlight>
                  <a:srgbClr val="FFFFFF"/>
                </a:highlight>
              </a:rPr>
              <a:t>Make no expense but to do good to others or yourself; </a:t>
            </a:r>
            <a:r>
              <a:rPr lang="en" sz="1350" i="1" dirty="0">
                <a:solidFill>
                  <a:srgbClr val="000000"/>
                </a:solidFill>
                <a:highlight>
                  <a:srgbClr val="FFFFFF"/>
                </a:highlight>
              </a:rPr>
              <a:t>i. e</a:t>
            </a:r>
            <a:r>
              <a:rPr lang="en" sz="1350" dirty="0">
                <a:solidFill>
                  <a:srgbClr val="000000"/>
                </a:solidFill>
                <a:highlight>
                  <a:srgbClr val="FFFFFF"/>
                </a:highlight>
              </a:rPr>
              <a:t>., waste nothing.</a:t>
            </a:r>
          </a:p>
          <a:p>
            <a:pPr marL="2743200" lvl="0" indent="0" rtl="0">
              <a:spcBef>
                <a:spcPts val="0"/>
              </a:spcBef>
              <a:spcAft>
                <a:spcPts val="1100"/>
              </a:spcAft>
              <a:buNone/>
            </a:pPr>
            <a:r>
              <a:rPr lang="en" sz="1350" b="1" dirty="0">
                <a:solidFill>
                  <a:srgbClr val="000000"/>
                </a:solidFill>
                <a:highlight>
                  <a:srgbClr val="FFFFFF"/>
                </a:highlight>
              </a:rPr>
              <a:t>6. INDUSTRY.</a:t>
            </a:r>
          </a:p>
          <a:p>
            <a:pPr marL="914400" lvl="0" indent="457200" rtl="0">
              <a:spcBef>
                <a:spcPts val="0"/>
              </a:spcBef>
              <a:spcAft>
                <a:spcPts val="1100"/>
              </a:spcAft>
              <a:buNone/>
            </a:pPr>
            <a:r>
              <a:rPr lang="en" sz="1350" dirty="0">
                <a:solidFill>
                  <a:srgbClr val="000000"/>
                </a:solidFill>
                <a:highlight>
                  <a:srgbClr val="FFFFFF"/>
                </a:highlight>
              </a:rPr>
              <a:t>Lose no time; be always employ'd in something useful; cut off all unnecessary actions.</a:t>
            </a:r>
          </a:p>
          <a:p>
            <a:pPr marL="2286000" lvl="0" indent="457200" rtl="0">
              <a:spcBef>
                <a:spcPts val="0"/>
              </a:spcBef>
              <a:spcAft>
                <a:spcPts val="1100"/>
              </a:spcAft>
              <a:buNone/>
            </a:pPr>
            <a:r>
              <a:rPr lang="en" sz="1350" b="1" dirty="0">
                <a:solidFill>
                  <a:srgbClr val="000000"/>
                </a:solidFill>
                <a:highlight>
                  <a:srgbClr val="FFFFFF"/>
                </a:highlight>
              </a:rPr>
              <a:t>7. SINCERITY.</a:t>
            </a:r>
          </a:p>
          <a:p>
            <a:pPr marL="914400" lvl="0" indent="457200" rtl="0">
              <a:spcBef>
                <a:spcPts val="0"/>
              </a:spcBef>
              <a:spcAft>
                <a:spcPts val="1100"/>
              </a:spcAft>
              <a:buNone/>
            </a:pPr>
            <a:r>
              <a:rPr lang="en" sz="1350" dirty="0">
                <a:solidFill>
                  <a:srgbClr val="000000"/>
                </a:solidFill>
                <a:highlight>
                  <a:srgbClr val="FFFFFF"/>
                </a:highlight>
              </a:rPr>
              <a:t>Use no hurtful deceit; think innocently and justly, and, if you speak, speak accordingly.</a:t>
            </a:r>
          </a:p>
          <a:p>
            <a:pPr marL="2286000" lvl="0" indent="457200" rtl="0">
              <a:spcBef>
                <a:spcPts val="0"/>
              </a:spcBef>
              <a:spcAft>
                <a:spcPts val="1100"/>
              </a:spcAft>
              <a:buNone/>
            </a:pPr>
            <a:r>
              <a:rPr lang="en" sz="1350" b="1" dirty="0">
                <a:solidFill>
                  <a:srgbClr val="000000"/>
                </a:solidFill>
                <a:highlight>
                  <a:srgbClr val="FFFFFF"/>
                </a:highlight>
              </a:rPr>
              <a:t>8. JUSTICE. </a:t>
            </a:r>
          </a:p>
          <a:p>
            <a:pPr marL="914400" lvl="0" indent="457200" rtl="0">
              <a:spcBef>
                <a:spcPts val="0"/>
              </a:spcBef>
              <a:spcAft>
                <a:spcPts val="1100"/>
              </a:spcAft>
              <a:buNone/>
            </a:pPr>
            <a:r>
              <a:rPr lang="en" sz="1350" dirty="0">
                <a:solidFill>
                  <a:srgbClr val="000000"/>
                </a:solidFill>
                <a:highlight>
                  <a:srgbClr val="FFFFFF"/>
                </a:highlight>
              </a:rPr>
              <a:t>Wrong none by doing injuries, or omitting the benefits that are your duty.</a:t>
            </a:r>
          </a:p>
          <a:p>
            <a:pPr marL="2286000" lvl="0" indent="457200" rtl="0">
              <a:spcBef>
                <a:spcPts val="0"/>
              </a:spcBef>
              <a:spcAft>
                <a:spcPts val="1100"/>
              </a:spcAft>
              <a:buNone/>
            </a:pPr>
            <a:r>
              <a:rPr lang="en" sz="1350" b="1" dirty="0">
                <a:solidFill>
                  <a:srgbClr val="000000"/>
                </a:solidFill>
                <a:highlight>
                  <a:srgbClr val="FFFFFF"/>
                </a:highlight>
              </a:rPr>
              <a:t>9. MODERATION. </a:t>
            </a:r>
          </a:p>
          <a:p>
            <a:pPr marL="914400" lvl="0" indent="457200" rtl="0">
              <a:spcBef>
                <a:spcPts val="0"/>
              </a:spcBef>
              <a:spcAft>
                <a:spcPts val="1100"/>
              </a:spcAft>
              <a:buNone/>
            </a:pPr>
            <a:r>
              <a:rPr lang="en" sz="1350" dirty="0">
                <a:solidFill>
                  <a:srgbClr val="000000"/>
                </a:solidFill>
                <a:highlight>
                  <a:srgbClr val="FFFFFF"/>
                </a:highlight>
              </a:rPr>
              <a:t>Avoid extremes; forbear resenting injuries so much as you think they deserve.</a:t>
            </a:r>
          </a:p>
          <a:p>
            <a:pPr lvl="0" rtl="0">
              <a:spcBef>
                <a:spcPts val="0"/>
              </a:spcBef>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275550" y="629825"/>
            <a:ext cx="8556900" cy="3939000"/>
          </a:xfrm>
          <a:prstGeom prst="rect">
            <a:avLst/>
          </a:prstGeom>
        </p:spPr>
        <p:txBody>
          <a:bodyPr lIns="91425" tIns="91425" rIns="91425" bIns="91425" anchor="t" anchorCtr="0">
            <a:noAutofit/>
          </a:bodyPr>
          <a:lstStyle/>
          <a:p>
            <a:pPr marL="2286000" lvl="0" indent="457200" rtl="0">
              <a:spcBef>
                <a:spcPts val="0"/>
              </a:spcBef>
              <a:spcAft>
                <a:spcPts val="1100"/>
              </a:spcAft>
              <a:buNone/>
            </a:pPr>
            <a:r>
              <a:rPr lang="en" sz="1350" b="1" dirty="0">
                <a:solidFill>
                  <a:srgbClr val="000000"/>
                </a:solidFill>
                <a:highlight>
                  <a:srgbClr val="FFFFFF"/>
                </a:highlight>
              </a:rPr>
              <a:t>10. CLEANLINESS. </a:t>
            </a:r>
          </a:p>
          <a:p>
            <a:pPr marL="914400" lvl="0" indent="457200" rtl="0">
              <a:spcBef>
                <a:spcPts val="0"/>
              </a:spcBef>
              <a:spcAft>
                <a:spcPts val="1100"/>
              </a:spcAft>
              <a:buNone/>
            </a:pPr>
            <a:r>
              <a:rPr lang="en" sz="1350" dirty="0">
                <a:solidFill>
                  <a:srgbClr val="000000"/>
                </a:solidFill>
                <a:highlight>
                  <a:srgbClr val="FFFFFF"/>
                </a:highlight>
              </a:rPr>
              <a:t>Tolerate no uncleanliness in body, cloaths, or habitation.</a:t>
            </a:r>
          </a:p>
          <a:p>
            <a:pPr marL="2286000" lvl="0" indent="457200" rtl="0">
              <a:spcBef>
                <a:spcPts val="0"/>
              </a:spcBef>
              <a:spcAft>
                <a:spcPts val="1100"/>
              </a:spcAft>
              <a:buNone/>
            </a:pPr>
            <a:r>
              <a:rPr lang="en" sz="1350" b="1" dirty="0">
                <a:solidFill>
                  <a:srgbClr val="000000"/>
                </a:solidFill>
                <a:highlight>
                  <a:srgbClr val="FFFFFF"/>
                </a:highlight>
              </a:rPr>
              <a:t>11. TRANQUILITY. </a:t>
            </a:r>
          </a:p>
          <a:p>
            <a:pPr marL="914400" lvl="0" indent="457200" rtl="0">
              <a:spcBef>
                <a:spcPts val="0"/>
              </a:spcBef>
              <a:spcAft>
                <a:spcPts val="1100"/>
              </a:spcAft>
              <a:buNone/>
            </a:pPr>
            <a:r>
              <a:rPr lang="en" sz="1350" dirty="0">
                <a:solidFill>
                  <a:srgbClr val="000000"/>
                </a:solidFill>
                <a:highlight>
                  <a:srgbClr val="FFFFFF"/>
                </a:highlight>
              </a:rPr>
              <a:t>Be not disturbed at trifles, or at accidents common or unavoidable.</a:t>
            </a:r>
          </a:p>
          <a:p>
            <a:pPr marL="2743200" lvl="0" indent="0" rtl="0">
              <a:spcBef>
                <a:spcPts val="0"/>
              </a:spcBef>
              <a:spcAft>
                <a:spcPts val="1100"/>
              </a:spcAft>
              <a:buNone/>
            </a:pPr>
            <a:r>
              <a:rPr lang="en" sz="1350" b="1" dirty="0">
                <a:solidFill>
                  <a:srgbClr val="000000"/>
                </a:solidFill>
                <a:highlight>
                  <a:srgbClr val="FFFFFF"/>
                </a:highlight>
              </a:rPr>
              <a:t>12. CHASTITY.</a:t>
            </a:r>
          </a:p>
          <a:p>
            <a:pPr marL="914400" lvl="0" indent="457200" rtl="0">
              <a:spcBef>
                <a:spcPts val="0"/>
              </a:spcBef>
              <a:spcAft>
                <a:spcPts val="1100"/>
              </a:spcAft>
              <a:buNone/>
            </a:pPr>
            <a:r>
              <a:rPr lang="en" sz="1350" dirty="0">
                <a:solidFill>
                  <a:srgbClr val="000000"/>
                </a:solidFill>
                <a:highlight>
                  <a:srgbClr val="FFFFFF"/>
                </a:highlight>
              </a:rPr>
              <a:t>Rarely use venery but for health or offspring, never to dullness, weakness, or the injury of </a:t>
            </a:r>
            <a:br>
              <a:rPr lang="en" sz="1350" dirty="0">
                <a:solidFill>
                  <a:srgbClr val="000000"/>
                </a:solidFill>
                <a:highlight>
                  <a:srgbClr val="FFFFFF"/>
                </a:highlight>
              </a:rPr>
            </a:br>
            <a:r>
              <a:rPr lang="en" sz="1350" dirty="0">
                <a:solidFill>
                  <a:srgbClr val="000000"/>
                </a:solidFill>
                <a:highlight>
                  <a:srgbClr val="FFFFFF"/>
                </a:highlight>
              </a:rPr>
              <a:t>          your own or another's peace or reputation.</a:t>
            </a:r>
          </a:p>
          <a:p>
            <a:pPr marL="2286000" lvl="0" indent="457200" rtl="0">
              <a:spcBef>
                <a:spcPts val="0"/>
              </a:spcBef>
              <a:spcAft>
                <a:spcPts val="1100"/>
              </a:spcAft>
              <a:buNone/>
            </a:pPr>
            <a:r>
              <a:rPr lang="en" sz="1350" b="1" dirty="0">
                <a:solidFill>
                  <a:srgbClr val="000000"/>
                </a:solidFill>
                <a:highlight>
                  <a:srgbClr val="FFFFFF"/>
                </a:highlight>
              </a:rPr>
              <a:t>13. HUMILITY.</a:t>
            </a:r>
          </a:p>
          <a:p>
            <a:pPr marL="914400" lvl="0" indent="457200" rtl="0">
              <a:spcBef>
                <a:spcPts val="0"/>
              </a:spcBef>
              <a:spcAft>
                <a:spcPts val="1100"/>
              </a:spcAft>
              <a:buNone/>
            </a:pPr>
            <a:r>
              <a:rPr lang="en" sz="1350" dirty="0">
                <a:solidFill>
                  <a:srgbClr val="000000"/>
                </a:solidFill>
                <a:highlight>
                  <a:srgbClr val="FFFFFF"/>
                </a:highlight>
              </a:rPr>
              <a:t>Imitate Jesus and Socrates.</a:t>
            </a:r>
          </a:p>
          <a:p>
            <a:pPr marL="914400" lvl="0" indent="457200" rtl="0">
              <a:spcBef>
                <a:spcPts val="0"/>
              </a:spcBef>
              <a:spcAft>
                <a:spcPts val="1100"/>
              </a:spcAft>
              <a:buNone/>
            </a:pPr>
            <a:endParaRPr sz="1350" dirty="0">
              <a:solidFill>
                <a:srgbClr val="000000"/>
              </a:solidFill>
              <a:highlight>
                <a:srgbClr val="FFFFFF"/>
              </a:highlight>
            </a:endParaRPr>
          </a:p>
          <a:p>
            <a:pPr lvl="0">
              <a:spcBef>
                <a:spcPts val="0"/>
              </a:spcBef>
              <a:buNone/>
            </a:pPr>
            <a:endParaRPr dirty="0"/>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690</Words>
  <Application>Microsoft Office PowerPoint</Application>
  <PresentationFormat>On-screen Show (16:9)</PresentationFormat>
  <Paragraphs>76</Paragraphs>
  <Slides>9</Slides>
  <Notes>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simple-light-2</vt:lpstr>
      <vt:lpstr>PowerPoint Presentation</vt:lpstr>
      <vt:lpstr>PowerPoint Presentation</vt:lpstr>
      <vt:lpstr>PowerPoint Presentation</vt:lpstr>
      <vt:lpstr>What is a virtue?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Tamara Reynolds</dc:creator>
  <cp:lastModifiedBy>Tamara Reynolds</cp:lastModifiedBy>
  <cp:revision>3</cp:revision>
  <dcterms:modified xsi:type="dcterms:W3CDTF">2017-03-30T16:34:14Z</dcterms:modified>
</cp:coreProperties>
</file>