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86" r:id="rId2"/>
  </p:sldMasterIdLst>
  <p:notesMasterIdLst>
    <p:notesMasterId r:id="rId10"/>
  </p:notesMasterIdLst>
  <p:handoutMasterIdLst>
    <p:handoutMasterId r:id="rId11"/>
  </p:handoutMasterIdLst>
  <p:sldIdLst>
    <p:sldId id="258" r:id="rId3"/>
    <p:sldId id="266" r:id="rId4"/>
    <p:sldId id="267" r:id="rId5"/>
    <p:sldId id="270" r:id="rId6"/>
    <p:sldId id="268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364" autoAdjust="0"/>
  </p:normalViewPr>
  <p:slideViewPr>
    <p:cSldViewPr>
      <p:cViewPr>
        <p:scale>
          <a:sx n="100" d="100"/>
          <a:sy n="100" d="100"/>
        </p:scale>
        <p:origin x="414" y="-64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-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4/6/2018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4/6/2018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6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022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19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56233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060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33310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7482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45428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1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1716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7586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6294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7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5380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33562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FD69-4A85-4715-A222-ABB225B63BC6}" type="datetimeFigureOut">
              <a:rPr lang="en-US" smtClean="0"/>
              <a:pPr/>
              <a:t>4/6/2018</a:t>
            </a:fld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0486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Summary of our thoughts: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My ideas				</a:t>
            </a:r>
            <a:r>
              <a:rPr lang="en-US" dirty="0" smtClean="0">
                <a:solidFill>
                  <a:schemeClr val="tx1"/>
                </a:solidFill>
              </a:rPr>
              <a:t>     My </a:t>
            </a:r>
            <a:r>
              <a:rPr lang="en-US" dirty="0" smtClean="0">
                <a:solidFill>
                  <a:schemeClr val="tx1"/>
                </a:solidFill>
              </a:rPr>
              <a:t>partner’s ideas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1371600"/>
            <a:ext cx="0" cy="3657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825226"/>
        </p:xfrm>
        <a:graphic>
          <a:graphicData uri="http://schemas.openxmlformats.org/drawingml/2006/table">
            <a:tbl>
              <a:tblPr firstRow="1" bandRow="1"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0600">
                <a:tc>
                  <a:txBody>
                    <a:bodyPr/>
                    <a:lstStyle/>
                    <a:p>
                      <a:r>
                        <a:rPr lang="en-US" dirty="0" smtClean="0"/>
                        <a:t>Essential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Non-essential</a:t>
                      </a:r>
                      <a:r>
                        <a:rPr lang="en-US" baseline="0" dirty="0" smtClean="0"/>
                        <a:t> Characteristics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626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Non-example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990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Semantic Feature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600200"/>
          <a:ext cx="7391400" cy="4605830"/>
        </p:xfrm>
        <a:graphic>
          <a:graphicData uri="http://schemas.openxmlformats.org/drawingml/2006/table">
            <a:tbl>
              <a:tblPr firstRow="1" bandRow="1"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8172">
                <a:tc>
                  <a:txBody>
                    <a:bodyPr/>
                    <a:lstStyle/>
                    <a:p>
                      <a:r>
                        <a:rPr lang="en-US" dirty="0" smtClean="0"/>
                        <a:t>Living </a:t>
                      </a:r>
                    </a:p>
                    <a:p>
                      <a:r>
                        <a:rPr lang="en-US" dirty="0" smtClean="0"/>
                        <a:t>Things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Lives in/on 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Lives in/on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Eats plants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Eats Animals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Warm Blooded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286">
                <a:tc>
                  <a:txBody>
                    <a:bodyPr/>
                    <a:lstStyle/>
                    <a:p>
                      <a:r>
                        <a:rPr lang="en-US" dirty="0" smtClean="0"/>
                        <a:t>Frog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286">
                <a:tc>
                  <a:txBody>
                    <a:bodyPr/>
                    <a:lstStyle/>
                    <a:p>
                      <a:r>
                        <a:rPr lang="en-US" dirty="0" smtClean="0"/>
                        <a:t>Bird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286">
                <a:tc>
                  <a:txBody>
                    <a:bodyPr/>
                    <a:lstStyle/>
                    <a:p>
                      <a:r>
                        <a:rPr lang="en-US" dirty="0" smtClean="0"/>
                        <a:t>Plant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286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286"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thoughts/ideas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04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 #1 thoughts/ideas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1676400"/>
            <a:ext cx="3200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91000" y="32004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38800" y="30480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3124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91000" y="1524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2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 #2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3200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 # 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384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Our thoughts and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Me: Make these directions more explicit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21225"/>
              </p:ext>
            </p:extLst>
          </p:nvPr>
        </p:nvGraphicFramePr>
        <p:xfrm>
          <a:off x="762000" y="1397000"/>
          <a:ext cx="6858000" cy="3632200"/>
        </p:xfrm>
        <a:graphic>
          <a:graphicData uri="http://schemas.openxmlformats.org/drawingml/2006/table">
            <a:tbl>
              <a:tblPr firstRow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407592006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954209659"/>
                    </a:ext>
                  </a:extLst>
                </a:gridCol>
              </a:tblGrid>
              <a:tr h="726440">
                <a:tc>
                  <a:txBody>
                    <a:bodyPr/>
                    <a:lstStyle/>
                    <a:p>
                      <a:r>
                        <a:rPr lang="en-US" dirty="0" smtClean="0"/>
                        <a:t>Read page 39.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614953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the chart.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833203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 a summary of the text.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91701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lang="en-US" dirty="0" smtClean="0"/>
                        <a:t>Draw a picture.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73357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lang="en-US" dirty="0" smtClean="0"/>
                        <a:t>Line 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46818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Celebrate Me: Awesome Awards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990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students can celebrate each other while expressing their creativity at the end of a period or the end of a school day through creating and giving “Awesome Awards.” </a:t>
            </a:r>
            <a:r>
              <a:rPr lang="en-US" dirty="0" smtClean="0"/>
              <a:t>Students write </a:t>
            </a:r>
            <a:r>
              <a:rPr lang="en-US" dirty="0"/>
              <a:t>the name of a classmate, then </a:t>
            </a:r>
            <a:r>
              <a:rPr lang="en-US" dirty="0" smtClean="0"/>
              <a:t>write what makes the work they produced </a:t>
            </a:r>
            <a:r>
              <a:rPr lang="en-US" dirty="0"/>
              <a:t>or what </a:t>
            </a:r>
            <a:r>
              <a:rPr lang="en-US" dirty="0" smtClean="0"/>
              <a:t>trait (ex. persistence) awesome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79434"/>
            <a:ext cx="6553200" cy="417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40500"/>
              </p:ext>
            </p:extLst>
          </p:nvPr>
        </p:nvGraphicFramePr>
        <p:xfrm>
          <a:off x="1524000" y="1397000"/>
          <a:ext cx="4572000" cy="5003800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09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Battery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Lego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Strawberry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Lasagna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286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African American Boys are </a:t>
            </a:r>
            <a:r>
              <a:rPr lang="en-US" sz="3200" dirty="0" smtClean="0">
                <a:latin typeface="+mj-lt"/>
              </a:rPr>
              <a:t>like a ____________ because….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Trebuchet MS</vt:lpstr>
      <vt:lpstr>Wingdings 3</vt:lpstr>
      <vt:lpstr>Facet</vt:lpstr>
      <vt:lpstr>My ideas         My partner’s ideas</vt:lpstr>
      <vt:lpstr>PowerPoint Presentation</vt:lpstr>
      <vt:lpstr>Example of Semantic Feature Analysis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2013-03-05T20:29:06Z</dcterms:created>
  <dcterms:modified xsi:type="dcterms:W3CDTF">2018-04-06T21:00:13Z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