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rchitects Daughter"/>
      <p:regular r:id="rId19"/>
    </p:embeddedFont>
    <p:embeddedFont>
      <p:font typeface="PT Sans Narrow"/>
      <p:regular r:id="rId20"/>
      <p:bold r:id="rId21"/>
    </p:embeddedFont>
    <p:embeddedFont>
      <p:font typeface="Bitter"/>
      <p:regular r:id="rId22"/>
      <p:bold r:id="rId23"/>
      <p: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6ACA57-525E-4630-B85E-FA9BF9A6B73F}">
  <a:tblStyle styleId="{DA6ACA57-525E-4630-B85E-FA9BF9A6B7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Bitter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Bitter-italic.fntdata"/><Relationship Id="rId23" Type="http://schemas.openxmlformats.org/officeDocument/2006/relationships/font" Target="fonts/Bit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chitectsDaughter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yperdocs.co/templates" TargetMode="External"/><Relationship Id="rId4" Type="http://schemas.openxmlformats.org/officeDocument/2006/relationships/hyperlink" Target="http://www.dpi.state.nc.us/curriculum/" TargetMode="External"/><Relationship Id="rId5" Type="http://schemas.openxmlformats.org/officeDocument/2006/relationships/hyperlink" Target="https://padlet.com/heather1_macdougall/y4vbi6hdikdi" TargetMode="External"/><Relationship Id="rId6" Type="http://schemas.openxmlformats.org/officeDocument/2006/relationships/hyperlink" Target="https://padlet.com/mourakd/kg7szw5nerr9" TargetMode="External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mazon.com/HyperDoc-Handbook-Digital-Lesson-Design/dp/1945167009" TargetMode="External"/><Relationship Id="rId4" Type="http://schemas.openxmlformats.org/officeDocument/2006/relationships/hyperlink" Target="http://googleteachertribe.com/make-learning-go-viral-interview-karly-moura-gtt002" TargetMode="External"/><Relationship Id="rId10" Type="http://schemas.openxmlformats.org/officeDocument/2006/relationships/hyperlink" Target="https://www.youtube.com/watch?v=Y5D6wTbfwVk" TargetMode="External"/><Relationship Id="rId9" Type="http://schemas.openxmlformats.org/officeDocument/2006/relationships/hyperlink" Target="https://www.amazon.com/Ditch-That-Textbook-Revolutionize-Classroom/dp/0986155403/ref=pd_sim_14_13?_encoding=UTF8&amp;pd_rd_i=0986155403&amp;pd_rd_r=Z4M9YYVZM08YJ9JF1NC9&amp;pd_rd_w=9RCdQ&amp;pd_rd_wg=wC9L7&amp;psc=1&amp;refRID=Z4M9YYVZM08YJ9JF1NC9" TargetMode="External"/><Relationship Id="rId5" Type="http://schemas.openxmlformats.org/officeDocument/2006/relationships/hyperlink" Target="https://www.hyperdocs.co/" TargetMode="External"/><Relationship Id="rId6" Type="http://schemas.openxmlformats.org/officeDocument/2006/relationships/hyperlink" Target="https://www.amazon.com/Hacking-Google-Education-Classrooms-Districts/dp/0998570508/ref=pd_sim_14_7?_encoding=UTF8&amp;pd_rd_i=0998570508&amp;pd_rd_r=Z4M9YYVZM08YJ9JF1NC9&amp;pd_rd_w=9RCdQ&amp;pd_rd_wg=wC9L7&amp;psc=1&amp;refRID=Z4M9YYVZM08YJ9JF1NC9" TargetMode="External"/><Relationship Id="rId7" Type="http://schemas.openxmlformats.org/officeDocument/2006/relationships/hyperlink" Target="https://www.youtube.com/watch?v=ODaAWf_yF0k&amp;t=340s" TargetMode="External"/><Relationship Id="rId8" Type="http://schemas.openxmlformats.org/officeDocument/2006/relationships/hyperlink" Target="https://tceahyperdocs.weebly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h.macdougall1986@gmail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adlet.com/heather1_macdougall/cwmjmnjuqpo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ultofpedagogy.com/hyperdocs/" TargetMode="External"/><Relationship Id="rId4" Type="http://schemas.openxmlformats.org/officeDocument/2006/relationships/hyperlink" Target="https://faheystech.blogspot.com/2016/07/the-hyperdoc-effect-7-ways-using.html" TargetMode="External"/><Relationship Id="rId5" Type="http://schemas.openxmlformats.org/officeDocument/2006/relationships/hyperlink" Target="https://www.youtube.com/watch?v=qrKneidlc9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wea.org/blog/2018/the-ultimate-list-65-digital-tools-and-apps-to-support-formative-assessment-practices/" TargetMode="External"/><Relationship Id="rId4" Type="http://schemas.openxmlformats.org/officeDocument/2006/relationships/hyperlink" Target="https://www.commonsense.org/education/website/padlet" TargetMode="External"/><Relationship Id="rId10" Type="http://schemas.openxmlformats.org/officeDocument/2006/relationships/hyperlink" Target="http://ditchthattextbook.com/2015/11/02/10-engaging-google-drawings-activities-for-classes/" TargetMode="External"/><Relationship Id="rId9" Type="http://schemas.openxmlformats.org/officeDocument/2006/relationships/hyperlink" Target="https://www.commonsense.org/education/website/commonlit" TargetMode="External"/><Relationship Id="rId5" Type="http://schemas.openxmlformats.org/officeDocument/2006/relationships/hyperlink" Target="http://www.edudemic.com/edpuzzle-review-easy-use-tool-lets-teachers-quickly-turn-online-video-lessons/" TargetMode="External"/><Relationship Id="rId6" Type="http://schemas.openxmlformats.org/officeDocument/2006/relationships/hyperlink" Target="https://www.edutopia.org/blog/5-fast-formative-assessment-tools-vicki-davis" TargetMode="External"/><Relationship Id="rId7" Type="http://schemas.openxmlformats.org/officeDocument/2006/relationships/hyperlink" Target="https://www.edutopia.org/blog/5-fast-formative-assessment-tools-vicki-davis" TargetMode="External"/><Relationship Id="rId8" Type="http://schemas.openxmlformats.org/officeDocument/2006/relationships/hyperlink" Target="https://www.commonsense.org/education/website/socrativ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oolcatteacher.com/e187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HyperDocs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Teachers’ Lives Easier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66325"/>
            <a:ext cx="4236900" cy="330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Go </a:t>
            </a:r>
            <a:r>
              <a:rPr lang="en" u="sng">
                <a:solidFill>
                  <a:srgbClr val="000000"/>
                </a:solidFill>
                <a:hlinkClick r:id="rId3"/>
              </a:rPr>
              <a:t>here </a:t>
            </a:r>
            <a:r>
              <a:rPr lang="en">
                <a:solidFill>
                  <a:srgbClr val="000000"/>
                </a:solidFill>
              </a:rPr>
              <a:t>to select a template for your own personal hyperdoc.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Think about </a:t>
            </a:r>
            <a:r>
              <a:rPr lang="en">
                <a:solidFill>
                  <a:srgbClr val="000000"/>
                </a:solidFill>
              </a:rPr>
              <a:t>the </a:t>
            </a:r>
            <a:r>
              <a:rPr lang="en" u="sng">
                <a:solidFill>
                  <a:schemeClr val="hlink"/>
                </a:solidFill>
                <a:hlinkClick r:id="rId4"/>
              </a:rPr>
              <a:t>standards </a:t>
            </a:r>
            <a:r>
              <a:rPr lang="en">
                <a:solidFill>
                  <a:srgbClr val="000000"/>
                </a:solidFill>
              </a:rPr>
              <a:t>and the content that you teach</a:t>
            </a:r>
            <a:r>
              <a:rPr lang="en">
                <a:solidFill>
                  <a:srgbClr val="000000"/>
                </a:solidFill>
              </a:rPr>
              <a:t>!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Begin creating a hyperdoc that you could use for next year!</a:t>
            </a:r>
            <a:endParaRPr>
              <a:solidFill>
                <a:srgbClr val="000000"/>
              </a:solidFill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Post it to our </a:t>
            </a:r>
            <a:r>
              <a:rPr lang="en" u="sng">
                <a:solidFill>
                  <a:schemeClr val="accent2"/>
                </a:solidFill>
                <a:hlinkClick r:id="rId5"/>
              </a:rPr>
              <a:t>session hyperdoc padlet</a:t>
            </a:r>
            <a:r>
              <a:rPr lang="en">
                <a:solidFill>
                  <a:srgbClr val="000000"/>
                </a:solidFill>
              </a:rPr>
              <a:t>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840950" y="0"/>
            <a:ext cx="4303098" cy="2562138"/>
          </a:xfrm>
          <a:prstGeom prst="irregularSeal2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Need some inspiration?</a:t>
            </a:r>
            <a:r>
              <a:rPr lang="en">
                <a:highlight>
                  <a:srgbClr val="00FFFF"/>
                </a:highlight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u="sng">
                <a:highlight>
                  <a:srgbClr val="00FFFF"/>
                </a:highlight>
                <a:latin typeface="Bitter"/>
                <a:ea typeface="Bitter"/>
                <a:cs typeface="Bitter"/>
                <a:sym typeface="Bitter"/>
                <a:hlinkClick r:id="rId6"/>
              </a:rPr>
              <a:t>Click here</a:t>
            </a:r>
            <a:r>
              <a:rPr lang="en">
                <a:highlight>
                  <a:srgbClr val="00FFFF"/>
                </a:highlight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to find a wealth of teacher created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examples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!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4900" y="2562138"/>
            <a:ext cx="2276562" cy="227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2593750" y="126925"/>
            <a:ext cx="3003900" cy="1085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Work with a partner if you’d like!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and Share 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340400" y="1775000"/>
            <a:ext cx="3066900" cy="1714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Test your knowledge of hyperdocs against other conference attendees here!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002325" y="1775000"/>
            <a:ext cx="3146700" cy="1714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Leave a reflection and watch others on our conference FlipGrid!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150" y="1593475"/>
            <a:ext cx="2227775" cy="2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20825" y="163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</a:t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142800" y="163750"/>
            <a:ext cx="2001186" cy="1784754"/>
          </a:xfrm>
          <a:prstGeom prst="irregularSeal2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Click the links to learn more!</a:t>
            </a:r>
            <a:endParaRPr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aphicFrame>
        <p:nvGraphicFramePr>
          <p:cNvPr id="150" name="Shape 150"/>
          <p:cNvGraphicFramePr/>
          <p:nvPr/>
        </p:nvGraphicFramePr>
        <p:xfrm>
          <a:off x="321750" y="87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{DA6ACA57-525E-4630-B85E-FA9BF9A6B73F}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Books </a:t>
                      </a:r>
                      <a:endParaRPr b="1"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Podcasts/ Webinars </a:t>
                      </a:r>
                      <a:endParaRPr b="1"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 </a:t>
                      </a:r>
                      <a:endParaRPr b="1"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The HyperDoc Handbook: Digital Lesson Design Using Google Apps 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2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How to Make Their Learning Go Viral | Interview with Karly Moura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/>
                        </a:rPr>
                        <a:t>The HyperDoc Website 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Hacking Google for Education: 99 Ways to Leverage Google Tools in Classrooms, Schools, and Districts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/>
                        </a:rPr>
                        <a:t>Education on Air: What’s All the Hype about HyperDocs?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8"/>
                        </a:rPr>
                        <a:t>Shift the Way You Deliver Content With HyperDocs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9"/>
                        </a:rPr>
                        <a:t>Ditch That Textbook: Free Your Teaching and Revolutionize Your Classroom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C4587"/>
                          </a:solidFill>
                          <a:highlight>
                            <a:srgbClr val="FF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  <a:hlinkClick r:id="rId10"/>
                        </a:rPr>
                        <a:t>HyperDocs- Lisa Highfill- CUE 2016 National Conference</a:t>
                      </a:r>
                      <a:endParaRPr sz="1200">
                        <a:solidFill>
                          <a:srgbClr val="1C4587"/>
                        </a:solidFill>
                        <a:highlight>
                          <a:srgbClr val="FFFF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Twitter Hashtags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#HyperDocs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#stealEDU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C458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#FileMakeACopy </a:t>
                      </a:r>
                      <a:endParaRPr sz="1200">
                        <a:solidFill>
                          <a:srgbClr val="1C458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 </a:t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66325"/>
            <a:ext cx="4703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Bitter"/>
                <a:ea typeface="Bitter"/>
                <a:cs typeface="Bitter"/>
                <a:sym typeface="Bitter"/>
              </a:rPr>
              <a:t>Email: </a:t>
            </a:r>
            <a:r>
              <a:rPr lang="en" u="sng">
                <a:solidFill>
                  <a:schemeClr val="accent2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h.macdougall1986@gmail.com</a:t>
            </a:r>
            <a:r>
              <a:rPr lang="en">
                <a:solidFill>
                  <a:schemeClr val="accent2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>
              <a:solidFill>
                <a:schemeClr val="accent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Bitter"/>
                <a:ea typeface="Bitter"/>
                <a:cs typeface="Bitter"/>
                <a:sym typeface="Bitter"/>
              </a:rPr>
              <a:t>Twitter Handle: @heather_macd </a:t>
            </a:r>
            <a:endParaRPr>
              <a:solidFill>
                <a:schemeClr val="accent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400" y="728613"/>
            <a:ext cx="3686275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To investigate best practices in effective digital learning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→ To learn how to </a:t>
            </a:r>
            <a:r>
              <a:rPr lang="en"/>
              <a:t>effectively</a:t>
            </a:r>
            <a:r>
              <a:rPr lang="en"/>
              <a:t> facilitate a class of diverse learners using various methods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Imagine…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the latest staff meeting, your principal talked about how he wanted to see more small group instruction, more </a:t>
            </a:r>
            <a:r>
              <a:rPr lang="en">
                <a:solidFill>
                  <a:srgbClr val="000000"/>
                </a:solidFill>
              </a:rPr>
              <a:t>differentiation</a:t>
            </a:r>
            <a:r>
              <a:rPr lang="en">
                <a:solidFill>
                  <a:srgbClr val="000000"/>
                </a:solidFill>
              </a:rPr>
              <a:t>, more student directed learning, and more independent learning? And, oh, by the way, the administration will begin conducting weekly </a:t>
            </a:r>
            <a:r>
              <a:rPr lang="en">
                <a:solidFill>
                  <a:srgbClr val="000000"/>
                </a:solidFill>
              </a:rPr>
              <a:t>walkthroughs</a:t>
            </a:r>
            <a:r>
              <a:rPr lang="en">
                <a:solidFill>
                  <a:srgbClr val="000000"/>
                </a:solidFill>
              </a:rPr>
              <a:t> to look for these elements.</a:t>
            </a:r>
            <a:endParaRPr>
              <a:solidFill>
                <a:srgbClr val="000000"/>
              </a:solidFill>
            </a:endParaRPr>
          </a:p>
          <a:p>
            <a:pPr indent="0" lvl="0" mar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You ask yourself, </a:t>
            </a:r>
            <a:r>
              <a:rPr lang="en">
                <a:solidFill>
                  <a:srgbClr val="000000"/>
                </a:solidFill>
              </a:rPr>
              <a:t>“How will I do it all?!”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300" y="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847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</a:t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581300" y="815025"/>
            <a:ext cx="5981400" cy="3950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Go </a:t>
            </a:r>
            <a:r>
              <a:rPr lang="en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here </a:t>
            </a:r>
            <a:r>
              <a:rPr lang="en">
                <a:latin typeface="Bitter"/>
                <a:ea typeface="Bitter"/>
                <a:cs typeface="Bitter"/>
                <a:sym typeface="Bitter"/>
              </a:rPr>
              <a:t>to share when you were most stressed out as a teacher! Click the plus sign in the lower right hand corner to leave a comment!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7" name="Shape 87"/>
          <p:cNvSpPr/>
          <p:nvPr/>
        </p:nvSpPr>
        <p:spPr>
          <a:xfrm rot="1644000">
            <a:off x="4673502" y="1107545"/>
            <a:ext cx="4291300" cy="707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Arial"/>
              </a:rPr>
              <a:t>SHARE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0" y="319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</a:t>
            </a:r>
            <a:endParaRPr/>
          </a:p>
        </p:txBody>
      </p:sp>
      <p:graphicFrame>
        <p:nvGraphicFramePr>
          <p:cNvPr id="93" name="Shape 93"/>
          <p:cNvGraphicFramePr/>
          <p:nvPr/>
        </p:nvGraphicFramePr>
        <p:xfrm>
          <a:off x="703275" y="120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{DA6ACA57-525E-4630-B85E-FA9BF9A6B73F}</a:tableStyleId>
              </a:tblPr>
              <a:tblGrid>
                <a:gridCol w="2174225"/>
                <a:gridCol w="5783825"/>
              </a:tblGrid>
              <a:tr h="437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D568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Resource </a:t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D568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10 Word Summary!</a:t>
                      </a:r>
                      <a:endParaRPr b="1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2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72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2D568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3"/>
                        </a:rPr>
                        <a:t>How HyperDocs Can Transform Your Teaching</a:t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2D568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4"/>
                        </a:rPr>
                        <a:t>The #HyperDoc Effect: 7 ways using HyperDocs has changed my classroom</a:t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2D568F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5"/>
                        </a:rPr>
                        <a:t>The Real Hype Around HyperDocs </a:t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D568F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Shape 94"/>
          <p:cNvSpPr/>
          <p:nvPr/>
        </p:nvSpPr>
        <p:spPr>
          <a:xfrm>
            <a:off x="1360101" y="-119100"/>
            <a:ext cx="6212106" cy="1698408"/>
          </a:xfrm>
          <a:prstGeom prst="irregularSeal2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the resources and then sum up the main idea in 10 words or less!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0" y="0"/>
            <a:ext cx="8520600" cy="707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</a:t>
            </a:r>
            <a:r>
              <a:rPr lang="en" sz="1800"/>
              <a:t>Explore different tools to include in hyperdocs  </a:t>
            </a:r>
            <a:endParaRPr sz="1800"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1" name="Shape 101"/>
          <p:cNvGraphicFramePr/>
          <p:nvPr/>
        </p:nvGraphicFramePr>
        <p:xfrm>
          <a:off x="100725" y="822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{DA6ACA57-525E-4630-B85E-FA9BF9A6B73F}</a:tableStyleId>
              </a:tblPr>
              <a:tblGrid>
                <a:gridCol w="2980850"/>
                <a:gridCol w="2980850"/>
                <a:gridCol w="2980850"/>
              </a:tblGrid>
              <a:tr h="316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Digital Assessment Tools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Online Collaboration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Content Input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8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3"/>
                        </a:rPr>
                        <a:t>The Ultimate List - 65 Digital Tools and Apps to Support Formative Assessment Practices</a:t>
                      </a:r>
                      <a:endParaRPr b="1" sz="12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4"/>
                        </a:rPr>
                        <a:t>Padlet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Online bulletin board where students can share resources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allows students to comment on each other’s work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5"/>
                        </a:rPr>
                        <a:t>EdPuzzle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A resource that allows you to add questions and voice overs to a video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Great way to add formative assessment and flip the classroom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6"/>
                        </a:rPr>
                        <a:t>Fantastic</a:t>
                      </a: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7"/>
                        </a:rPr>
                        <a:t>, Fast Formative Assessment Tools </a:t>
                      </a:r>
                      <a:endParaRPr b="1" sz="12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8"/>
                        </a:rPr>
                        <a:t>Socrative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Students can add responses to a stream and provide feedback through voting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9"/>
                        </a:rPr>
                        <a:t>CommonLit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Leveled text to provide students with background </a:t>
                      </a: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knowledge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provides differentiation and reading comprehension questions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chemeClr val="hlink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  <a:hlinkClick r:id="rId10"/>
                        </a:rPr>
                        <a:t>Google Drawings</a:t>
                      </a:r>
                      <a:endParaRPr b="1" sz="12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A variety of ways to use Google Drawings as a digital assessment tool </a:t>
                      </a:r>
                      <a:endParaRPr b="1" sz="1200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FlipGrid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A platform for student discussion and response to teacher written prompts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Students can also provide feedback on the responses of others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NewsELA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Leveled text with reading comprehension questions 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indent="0" lvl="0"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73763"/>
                          </a:solidFill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→ Includes primary sources, text sets, and speeches</a:t>
                      </a:r>
                      <a:endParaRPr b="1" sz="1200">
                        <a:solidFill>
                          <a:srgbClr val="073763"/>
                        </a:solidFill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</a:t>
            </a:r>
            <a:endParaRPr/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resource that you could foresee yourself using?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a neighbor!</a:t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039675"/>
            <a:ext cx="3837000" cy="28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0" y="76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41675" y="784025"/>
            <a:ext cx="3117300" cy="3778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Listen to the following podcast: </a:t>
            </a:r>
            <a:r>
              <a:rPr b="1"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HYPERDOCS: HOW TO’S AND TIPS FOR TEACHERS</a:t>
            </a:r>
            <a:endParaRPr b="1">
              <a:solidFill>
                <a:srgbClr val="2D56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the transcript provided on the </a:t>
            </a:r>
            <a:r>
              <a:rPr lang="en"/>
              <a:t>web page</a:t>
            </a:r>
            <a:r>
              <a:rPr lang="en"/>
              <a:t> to follow along with the audion.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Answer the questions to the right. 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3003900" y="1714500"/>
            <a:ext cx="1941300" cy="171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Answer the questions in the text box!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4945200" y="155875"/>
            <a:ext cx="3939000" cy="48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How are hyperdocs different from just a normal doc? </a:t>
            </a:r>
            <a:r>
              <a:rPr lang="en">
                <a:highlight>
                  <a:srgbClr val="00FFFF"/>
                </a:highlight>
                <a:latin typeface="Open Sans"/>
                <a:ea typeface="Open Sans"/>
                <a:cs typeface="Open Sans"/>
                <a:sym typeface="Open Sans"/>
              </a:rPr>
              <a:t>&lt;insert answer here&gt;</a:t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are some necessary components of hyperdocs?</a:t>
            </a:r>
            <a:r>
              <a:rPr lang="en">
                <a:highlight>
                  <a:srgbClr val="00FFFF"/>
                </a:highlight>
                <a:latin typeface="Open Sans"/>
                <a:ea typeface="Open Sans"/>
                <a:cs typeface="Open Sans"/>
                <a:sym typeface="Open Sans"/>
              </a:rPr>
              <a:t>&lt;insert answer here&gt;</a:t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could be some benefits of hyperdocs? Negatives? </a:t>
            </a:r>
            <a:r>
              <a:rPr lang="en">
                <a:highlight>
                  <a:srgbClr val="00FFFF"/>
                </a:highlight>
                <a:latin typeface="Open Sans"/>
                <a:ea typeface="Open Sans"/>
                <a:cs typeface="Open Sans"/>
                <a:sym typeface="Open Sans"/>
              </a:rPr>
              <a:t>&lt;insert answer here&gt;</a:t>
            </a:r>
            <a:endParaRPr>
              <a:highlight>
                <a:srgbClr val="00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Stop</a:t>
            </a:r>
            <a:r>
              <a:rPr lang="en"/>
              <a:t>!</a:t>
            </a:r>
            <a:endParaRPr/>
          </a:p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subTitle"/>
          </p:nvPr>
        </p:nvSpPr>
        <p:spPr>
          <a:xfrm>
            <a:off x="265500" y="2726875"/>
            <a:ext cx="4045200" cy="1751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Take a sticky note and attach it to the chart paper answering this,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“How can hyperdocs help you in the </a:t>
            </a:r>
            <a:r>
              <a:rPr lang="en">
                <a:solidFill>
                  <a:srgbClr val="000000"/>
                </a:solidFill>
              </a:rPr>
              <a:t>classroom</a:t>
            </a:r>
            <a:r>
              <a:rPr lang="en">
                <a:solidFill>
                  <a:srgbClr val="000000"/>
                </a:solidFill>
              </a:rPr>
              <a:t>?”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525" y="72420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