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</p:sldMasterIdLst>
  <p:notesMasterIdLst>
    <p:notesMasterId r:id="rId20"/>
  </p:notesMasterIdLst>
  <p:sldIdLst>
    <p:sldId id="256" r:id="rId4"/>
    <p:sldId id="257" r:id="rId5"/>
    <p:sldId id="272" r:id="rId6"/>
    <p:sldId id="258" r:id="rId7"/>
    <p:sldId id="270" r:id="rId8"/>
    <p:sldId id="275" r:id="rId9"/>
    <p:sldId id="271" r:id="rId10"/>
    <p:sldId id="268" r:id="rId11"/>
    <p:sldId id="265" r:id="rId12"/>
    <p:sldId id="266" r:id="rId13"/>
    <p:sldId id="262" r:id="rId14"/>
    <p:sldId id="263" r:id="rId15"/>
    <p:sldId id="273" r:id="rId16"/>
    <p:sldId id="276" r:id="rId17"/>
    <p:sldId id="259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3EA97-381C-4B05-BEF8-FD39D802AE3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1A3AC-4D77-4B9A-8D2A-4B462E12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98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B5895-9061-450B-BEEB-554750E185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86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09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104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0088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89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423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73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71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657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3E2F-B266-4543-BC44-0C31D7DE1C2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F340-80DF-4E43-AA30-193124F80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13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3E2F-B266-4543-BC44-0C31D7DE1C2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F340-80DF-4E43-AA30-193124F80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4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3E2F-B266-4543-BC44-0C31D7DE1C2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F340-80DF-4E43-AA30-193124F80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4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3E2F-B266-4543-BC44-0C31D7DE1C2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F340-80DF-4E43-AA30-193124F80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87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3E2F-B266-4543-BC44-0C31D7DE1C2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F340-80DF-4E43-AA30-193124F80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073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3E2F-B266-4543-BC44-0C31D7DE1C2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F340-80DF-4E43-AA30-193124F80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66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3E2F-B266-4543-BC44-0C31D7DE1C2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F340-80DF-4E43-AA30-193124F80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56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3E2F-B266-4543-BC44-0C31D7DE1C2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F340-80DF-4E43-AA30-193124F80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85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3E2F-B266-4543-BC44-0C31D7DE1C2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F340-80DF-4E43-AA30-193124F80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77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3E2F-B266-4543-BC44-0C31D7DE1C2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F340-80DF-4E43-AA30-193124F80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962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3E2F-B266-4543-BC44-0C31D7DE1C2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F340-80DF-4E43-AA30-193124F80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93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3E2F-B266-4543-BC44-0C31D7DE1C2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F340-80DF-4E43-AA30-193124F80C1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457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376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3E2F-B266-4543-BC44-0C31D7DE1C2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F340-80DF-4E43-AA30-193124F80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42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3E2F-B266-4543-BC44-0C31D7DE1C2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F340-80DF-4E43-AA30-193124F80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42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3E2F-B266-4543-BC44-0C31D7DE1C2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F340-80DF-4E43-AA30-193124F80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876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3E2F-B266-4543-BC44-0C31D7DE1C2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F340-80DF-4E43-AA30-193124F80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58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3E2F-B266-4543-BC44-0C31D7DE1C2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F340-80DF-4E43-AA30-193124F80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95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5E16-D39E-4234-AD03-5C4EF8CE397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1168-26FD-4E95-9732-DFEFD8E7F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87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5E16-D39E-4234-AD03-5C4EF8CE397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1168-26FD-4E95-9732-DFEFD8E7F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492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5E16-D39E-4234-AD03-5C4EF8CE397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1168-26FD-4E95-9732-DFEFD8E7F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9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5E16-D39E-4234-AD03-5C4EF8CE397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1168-26FD-4E95-9732-DFEFD8E7F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927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5E16-D39E-4234-AD03-5C4EF8CE397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1168-26FD-4E95-9732-DFEFD8E7F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87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587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5E16-D39E-4234-AD03-5C4EF8CE397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1168-26FD-4E95-9732-DFEFD8E7F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9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5E16-D39E-4234-AD03-5C4EF8CE397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1168-26FD-4E95-9732-DFEFD8E7F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469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5E16-D39E-4234-AD03-5C4EF8CE397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1168-26FD-4E95-9732-DFEFD8E7F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98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5E16-D39E-4234-AD03-5C4EF8CE397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1168-26FD-4E95-9732-DFEFD8E7F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982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5E16-D39E-4234-AD03-5C4EF8CE397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1168-26FD-4E95-9732-DFEFD8E7F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594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5E16-D39E-4234-AD03-5C4EF8CE397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1168-26FD-4E95-9732-DFEFD8E7F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43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41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3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82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33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49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F6C3E2F-B266-4543-BC44-0C31D7DE1C2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BF340-80DF-4E43-AA30-193124F80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680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75E16-D39E-4234-AD03-5C4EF8CE397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1168-26FD-4E95-9732-DFEFD8E7F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4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illianm.whurr@cms.k12.nc.us" TargetMode="External"/><Relationship Id="rId2" Type="http://schemas.openxmlformats.org/officeDocument/2006/relationships/hyperlink" Target="mailto:Tabatha.coulter@cms.k12.nc.us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1016001"/>
            <a:ext cx="10859245" cy="3302000"/>
          </a:xfrm>
        </p:spPr>
        <p:txBody>
          <a:bodyPr/>
          <a:lstStyle/>
          <a:p>
            <a:r>
              <a:rPr lang="en-US" sz="8000" dirty="0" smtClean="0"/>
              <a:t>Mental Inertia: Tasking at a </a:t>
            </a:r>
            <a:br>
              <a:rPr lang="en-US" sz="8000" dirty="0" smtClean="0"/>
            </a:br>
            <a:r>
              <a:rPr lang="en-US" sz="8000" dirty="0" smtClean="0"/>
              <a:t>Constant Velocity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52182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T2T Conference, UNCC Center City </a:t>
            </a:r>
          </a:p>
          <a:p>
            <a:r>
              <a:rPr lang="en-US" sz="3200" b="1" dirty="0" smtClean="0"/>
              <a:t>April 18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, 2018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551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ci-recovery.org/images/spine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2212" y="210728"/>
            <a:ext cx="2870912" cy="6534318"/>
          </a:xfrm>
          <a:prstGeom prst="rect">
            <a:avLst/>
          </a:prstGeom>
          <a:noFill/>
        </p:spPr>
      </p:pic>
      <p:pic>
        <p:nvPicPr>
          <p:cNvPr id="1026" name="Picture 2" descr="http://img.webmd.com/dtmcms/live/webmd/consumer_assets/site_images/articles/image_article_collections/anatomy_pages/brai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13" y="423133"/>
            <a:ext cx="8694499" cy="590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44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203" y="355899"/>
            <a:ext cx="9404723" cy="988807"/>
          </a:xfrm>
        </p:spPr>
        <p:txBody>
          <a:bodyPr/>
          <a:lstStyle/>
          <a:p>
            <a:pPr algn="ctr"/>
            <a:r>
              <a:rPr lang="en-US" sz="5400" b="1" u="sng" dirty="0" smtClean="0">
                <a:solidFill>
                  <a:srgbClr val="00B0F0"/>
                </a:solidFill>
              </a:rPr>
              <a:t>Body System People</a:t>
            </a:r>
            <a:endParaRPr lang="en-US" sz="5400" b="1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96" y="1430768"/>
            <a:ext cx="10639313" cy="4688540"/>
          </a:xfrm>
        </p:spPr>
        <p:txBody>
          <a:bodyPr>
            <a:noAutofit/>
          </a:bodyPr>
          <a:lstStyle/>
          <a:p>
            <a:r>
              <a:rPr lang="en-US" sz="2800" dirty="0" smtClean="0"/>
              <a:t>You will be given an outline of a person</a:t>
            </a:r>
          </a:p>
          <a:p>
            <a:r>
              <a:rPr lang="en-US" sz="2800" dirty="0" smtClean="0"/>
              <a:t>You will trace this outline 7 times in your notebook</a:t>
            </a:r>
          </a:p>
          <a:p>
            <a:r>
              <a:rPr lang="en-US" sz="2800" dirty="0" smtClean="0"/>
              <a:t>You will use each outline to represent one body system</a:t>
            </a:r>
          </a:p>
          <a:p>
            <a:endParaRPr lang="en-US" sz="2800" dirty="0" smtClean="0"/>
          </a:p>
          <a:p>
            <a:r>
              <a:rPr lang="en-US" sz="3600" b="1" dirty="0">
                <a:solidFill>
                  <a:srgbClr val="92D050"/>
                </a:solidFill>
              </a:rPr>
              <a:t>There are 7 body systems to focus on: Skeletal, Muscular, Digestive, Cardiovascular, Nervous, Circulatory, and Respiratory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1563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736x/64/89/4c/64894ce182d5d76de107ec937c5ae5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63" y="700200"/>
            <a:ext cx="4190515" cy="542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15896" y="413882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There are 7 body systems to focus on: Skeletal, Muscular, Digestive, Cardiovascular, Nervous, Circulatory, and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Respiratory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You must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include: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organs/body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parts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words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when describing and illustrating each body system</a:t>
            </a:r>
          </a:p>
        </p:txBody>
      </p:sp>
    </p:spTree>
    <p:extLst>
      <p:ext uri="{BB962C8B-B14F-4D97-AF65-F5344CB8AC3E}">
        <p14:creationId xmlns:p14="http://schemas.microsoft.com/office/powerpoint/2010/main" val="17100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u="sng" dirty="0"/>
              <a:t>Tasking at a Constant Velocity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55600" y="1574800"/>
            <a:ext cx="5144051" cy="46815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/>
              <a:t>Wrapping up a lesson</a:t>
            </a:r>
          </a:p>
          <a:p>
            <a:pPr lvl="1"/>
            <a:r>
              <a:rPr lang="en-US" sz="2600" dirty="0"/>
              <a:t>Quick Write </a:t>
            </a:r>
          </a:p>
          <a:p>
            <a:pPr lvl="1"/>
            <a:r>
              <a:rPr lang="en-US" sz="2600" dirty="0"/>
              <a:t>Discussions</a:t>
            </a:r>
          </a:p>
          <a:p>
            <a:pPr lvl="1"/>
            <a:r>
              <a:rPr lang="en-US" sz="2600" dirty="0" err="1"/>
              <a:t>Kahoots</a:t>
            </a:r>
            <a:r>
              <a:rPr lang="en-US" sz="2600" dirty="0"/>
              <a:t>/</a:t>
            </a:r>
            <a:r>
              <a:rPr lang="en-US" sz="2600" dirty="0" err="1"/>
              <a:t>Quizizz</a:t>
            </a:r>
            <a:endParaRPr lang="en-US" sz="2600" dirty="0"/>
          </a:p>
          <a:p>
            <a:pPr lvl="1"/>
            <a:r>
              <a:rPr lang="en-US" sz="2600" dirty="0"/>
              <a:t>Exit Card</a:t>
            </a:r>
          </a:p>
          <a:p>
            <a:pPr lvl="1">
              <a:lnSpc>
                <a:spcPct val="150000"/>
              </a:lnSpc>
            </a:pPr>
            <a:endParaRPr lang="en-US" sz="2800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337300" y="1422400"/>
            <a:ext cx="56007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95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u="sng" dirty="0"/>
              <a:t>Tasking at a Constant Velocity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55600" y="1574800"/>
            <a:ext cx="5144051" cy="46815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/>
              <a:t>Units </a:t>
            </a:r>
          </a:p>
          <a:p>
            <a:pPr>
              <a:lnSpc>
                <a:spcPct val="150000"/>
              </a:lnSpc>
            </a:pPr>
            <a:endParaRPr lang="en-US" sz="3000" dirty="0"/>
          </a:p>
          <a:p>
            <a:pPr>
              <a:lnSpc>
                <a:spcPct val="150000"/>
              </a:lnSpc>
            </a:pPr>
            <a:r>
              <a:rPr lang="en-US" sz="3000" dirty="0" smtClean="0"/>
              <a:t>Consistency </a:t>
            </a:r>
            <a:endParaRPr lang="en-US" sz="2600" dirty="0"/>
          </a:p>
          <a:p>
            <a:pPr marL="457200" lvl="1" indent="0">
              <a:lnSpc>
                <a:spcPct val="150000"/>
              </a:lnSpc>
              <a:buNone/>
            </a:pPr>
            <a:endParaRPr lang="en-US" sz="28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530795" y="1574800"/>
            <a:ext cx="5318305" cy="50673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Mid Unit Quizzes</a:t>
            </a:r>
          </a:p>
          <a:p>
            <a:endParaRPr lang="en-US" sz="2800" dirty="0"/>
          </a:p>
          <a:p>
            <a:r>
              <a:rPr lang="en-US" sz="2800" dirty="0" smtClean="0"/>
              <a:t>Unit Common Assessments </a:t>
            </a:r>
          </a:p>
          <a:p>
            <a:pPr lvl="1"/>
            <a:r>
              <a:rPr lang="en-US" sz="2800" dirty="0" smtClean="0"/>
              <a:t>Re-teaching/Enrich Cycle</a:t>
            </a:r>
          </a:p>
        </p:txBody>
      </p:sp>
    </p:spTree>
    <p:extLst>
      <p:ext uri="{BB962C8B-B14F-4D97-AF65-F5344CB8AC3E}">
        <p14:creationId xmlns:p14="http://schemas.microsoft.com/office/powerpoint/2010/main" val="1683474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u="sng" dirty="0" smtClean="0"/>
              <a:t>Wrap-Up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2235200"/>
            <a:ext cx="10795000" cy="40131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Please </a:t>
            </a:r>
            <a:r>
              <a:rPr lang="en-US" sz="3600" dirty="0"/>
              <a:t>share a strategy for keeping students on task that </a:t>
            </a:r>
            <a:r>
              <a:rPr lang="en-US" sz="3600" dirty="0" smtClean="0"/>
              <a:t>you are eager </a:t>
            </a:r>
            <a:r>
              <a:rPr lang="en-US" sz="3600" dirty="0"/>
              <a:t>to use later</a:t>
            </a:r>
            <a:r>
              <a:rPr lang="en-US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823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u="sng" dirty="0" smtClean="0"/>
              <a:t>THANK YOU! </a:t>
            </a:r>
            <a:r>
              <a:rPr lang="en-US" sz="6000" b="1" u="sng" dirty="0" smtClean="0">
                <a:sym typeface="Wingdings" panose="05000000000000000000" pitchFamily="2" charset="2"/>
              </a:rPr>
              <a:t>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2052918"/>
            <a:ext cx="11163300" cy="4195481"/>
          </a:xfrm>
        </p:spPr>
        <p:txBody>
          <a:bodyPr>
            <a:normAutofit/>
          </a:bodyPr>
          <a:lstStyle/>
          <a:p>
            <a:r>
              <a:rPr lang="en-US" sz="3200" dirty="0"/>
              <a:t>Our PowerPoint is included on the T2T website of conference resources.</a:t>
            </a:r>
          </a:p>
          <a:p>
            <a:endParaRPr lang="en-US" sz="3200" dirty="0"/>
          </a:p>
          <a:p>
            <a:r>
              <a:rPr lang="en-US" sz="3200" dirty="0"/>
              <a:t>Tabby Hvozdik</a:t>
            </a:r>
          </a:p>
          <a:p>
            <a:pPr lvl="1"/>
            <a:r>
              <a:rPr lang="en-US" sz="2800" dirty="0">
                <a:hlinkClick r:id="rId2"/>
              </a:rPr>
              <a:t>Tabatha.coulter@cms.k12.nc.us</a:t>
            </a:r>
            <a:r>
              <a:rPr lang="en-US" sz="2800" dirty="0"/>
              <a:t> </a:t>
            </a:r>
          </a:p>
          <a:p>
            <a:r>
              <a:rPr lang="en-US" sz="3200" dirty="0"/>
              <a:t>Jillian Whurr</a:t>
            </a:r>
          </a:p>
          <a:p>
            <a:pPr lvl="1"/>
            <a:r>
              <a:rPr lang="en-US" sz="2800" dirty="0" smtClean="0">
                <a:hlinkClick r:id="rId3"/>
              </a:rPr>
              <a:t>Jillianm.whurr@cms.k12.nc.us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6638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9982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6"/>
                </a:solidFill>
              </a:rPr>
              <a:t>Warm-Up</a:t>
            </a:r>
            <a:endParaRPr lang="en-US" b="1" u="sng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43815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dirty="0" smtClean="0"/>
              <a:t>According to a 2016 Gallup poll, What percentage of adolescents feel engaged at school?</a:t>
            </a:r>
          </a:p>
          <a:p>
            <a:endParaRPr lang="en-US" sz="4000" dirty="0"/>
          </a:p>
          <a:p>
            <a:pPr marL="457200" lvl="1" indent="0">
              <a:buNone/>
            </a:pPr>
            <a:r>
              <a:rPr lang="en-US" sz="3600" dirty="0" smtClean="0"/>
              <a:t>A. 75%</a:t>
            </a:r>
          </a:p>
          <a:p>
            <a:pPr marL="457200" lvl="1" indent="0">
              <a:buNone/>
            </a:pPr>
            <a:r>
              <a:rPr lang="en-US" sz="3600" dirty="0" smtClean="0"/>
              <a:t>B. 50%</a:t>
            </a:r>
          </a:p>
          <a:p>
            <a:pPr marL="457200" lvl="1" indent="0">
              <a:buNone/>
            </a:pPr>
            <a:r>
              <a:rPr lang="en-US" sz="3600" dirty="0" smtClean="0"/>
              <a:t>C. 33%</a:t>
            </a:r>
          </a:p>
          <a:p>
            <a:pPr marL="457200" lvl="1" indent="0">
              <a:buNone/>
            </a:pPr>
            <a:r>
              <a:rPr lang="en-US" sz="3600" dirty="0" smtClean="0"/>
              <a:t>D. 0%</a:t>
            </a:r>
          </a:p>
        </p:txBody>
      </p:sp>
      <p:sp>
        <p:nvSpPr>
          <p:cNvPr id="4" name="Rectangle 3"/>
          <p:cNvSpPr/>
          <p:nvPr/>
        </p:nvSpPr>
        <p:spPr>
          <a:xfrm>
            <a:off x="177800" y="6103035"/>
            <a:ext cx="11569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https://www.edweek.org/ew/articles/2016/03/23/gallup-student-poll-finds-engagement-in-school.html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4619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u="sng" dirty="0"/>
              <a:t>Tasking at a Constant Velocity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671918"/>
            <a:ext cx="10606088" cy="419548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/>
              <a:t>Research: “Improving Student Engagement”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Interaction</a:t>
            </a:r>
            <a:endParaRPr lang="en-US" sz="2800" dirty="0"/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Exploration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Relevancy</a:t>
            </a:r>
            <a:endParaRPr lang="en-US" sz="3000" dirty="0"/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Assessment</a:t>
            </a:r>
          </a:p>
          <a:p>
            <a:pPr lvl="2">
              <a:lnSpc>
                <a:spcPct val="150000"/>
              </a:lnSpc>
            </a:pPr>
            <a:r>
              <a:rPr lang="en-US" sz="2600" dirty="0" smtClean="0"/>
              <a:t>Multimedia &amp; Technology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646111" y="5956299"/>
            <a:ext cx="1089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Taylor, L. &amp; Parsons, J. (2011). Improving Student Engagement. </a:t>
            </a:r>
            <a:r>
              <a:rPr lang="en-US" i="1" dirty="0"/>
              <a:t>Current Issues in Education</a:t>
            </a:r>
            <a:r>
              <a:rPr lang="en-US" dirty="0"/>
              <a:t>,</a:t>
            </a:r>
          </a:p>
          <a:p>
            <a:r>
              <a:rPr lang="en-US" dirty="0"/>
              <a:t>14(1). Retrieved </a:t>
            </a:r>
            <a:r>
              <a:rPr lang="en-US" dirty="0" smtClean="0"/>
              <a:t>from http</a:t>
            </a:r>
            <a:r>
              <a:rPr lang="en-US" dirty="0"/>
              <a:t>://cie.asu.edu/</a:t>
            </a:r>
          </a:p>
        </p:txBody>
      </p:sp>
    </p:spTree>
    <p:extLst>
      <p:ext uri="{BB962C8B-B14F-4D97-AF65-F5344CB8AC3E}">
        <p14:creationId xmlns:p14="http://schemas.microsoft.com/office/powerpoint/2010/main" val="1446885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u="sng" dirty="0" smtClean="0"/>
              <a:t>Tasking at a Constant Velocity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52918"/>
            <a:ext cx="9403742" cy="41954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Transitions: moving from the warm-up into notes or activity directions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Math warm-up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Literacy warm-up</a:t>
            </a:r>
          </a:p>
        </p:txBody>
      </p:sp>
    </p:spTree>
    <p:extLst>
      <p:ext uri="{BB962C8B-B14F-4D97-AF65-F5344CB8AC3E}">
        <p14:creationId xmlns:p14="http://schemas.microsoft.com/office/powerpoint/2010/main" val="334227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715000" y="0"/>
            <a:ext cx="76200" cy="6858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2657"/>
            <a:ext cx="7772400" cy="63454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b="1" dirty="0"/>
              <a:t>Warmup Monday </a:t>
            </a:r>
            <a:r>
              <a:rPr lang="en-US" sz="2800" b="1" dirty="0" smtClean="0"/>
              <a:t>April 9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2018</a:t>
            </a:r>
            <a:endParaRPr lang="en-US" sz="28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3418114"/>
            <a:ext cx="9144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7503" y="50113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5417" y="6858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7503" y="360861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16303" y="35814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86582" y="3570515"/>
            <a:ext cx="4076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897" y="685800"/>
            <a:ext cx="4925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Andrea placed two jars on a scale.  The first jar weighed 3 1/3 ounces. The second jar weighed ½ ounce more than the first jar. What is the total weight of both jars?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82" y="685800"/>
            <a:ext cx="55879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an auditorium, 3 ½ sections are filled with people watching a play.  Exactly 3/5 of the people watching the play are parents. What fraction of the sections are filled with parents?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2258" y="3608615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4513" y="3581400"/>
            <a:ext cx="4076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the volume?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643" y="4115505"/>
            <a:ext cx="3138488" cy="23490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107" y="3581400"/>
            <a:ext cx="4667493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0933" y="3810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Thursday, March 22nd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6133" y="1447800"/>
            <a:ext cx="4419600" cy="59896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/>
              <a:t>Which two ecosystems are terrestrial?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smtClean="0"/>
              <a:t>Ponds and lakes</a:t>
            </a:r>
          </a:p>
          <a:p>
            <a:pPr marL="514350" indent="-514350">
              <a:buAutoNum type="alphaLcPeriod"/>
            </a:pPr>
            <a:r>
              <a:rPr lang="en-US" dirty="0" smtClean="0"/>
              <a:t>Forest and estuaries</a:t>
            </a:r>
          </a:p>
          <a:p>
            <a:pPr marL="514350" indent="-514350">
              <a:buAutoNum type="alphaLcPeriod"/>
            </a:pPr>
            <a:r>
              <a:rPr lang="en-US" dirty="0" smtClean="0"/>
              <a:t>Oceans and grasslands</a:t>
            </a:r>
          </a:p>
          <a:p>
            <a:pPr marL="514350" indent="-514350">
              <a:buAutoNum type="alphaLcPeriod"/>
            </a:pPr>
            <a:r>
              <a:rPr lang="en-US" dirty="0" smtClean="0"/>
              <a:t>Forests and grasslands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20718" y="1371600"/>
            <a:ext cx="4419600" cy="59648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/>
              <a:t>A crow eats the remains of a dead animal. What type of consumer does this prove the crow to be? 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smtClean="0"/>
              <a:t>A decomposer</a:t>
            </a:r>
          </a:p>
          <a:p>
            <a:pPr marL="514350" indent="-514350">
              <a:buAutoNum type="alphaLcPeriod"/>
            </a:pPr>
            <a:r>
              <a:rPr lang="en-US" dirty="0" smtClean="0"/>
              <a:t>A herbivore</a:t>
            </a:r>
          </a:p>
          <a:p>
            <a:pPr marL="514350" indent="-514350">
              <a:buAutoNum type="alphaLcPeriod"/>
            </a:pPr>
            <a:r>
              <a:rPr lang="en-US" dirty="0" smtClean="0"/>
              <a:t>A predator</a:t>
            </a:r>
          </a:p>
          <a:p>
            <a:pPr marL="514350" indent="-514350">
              <a:buAutoNum type="alphaLcPeriod"/>
            </a:pPr>
            <a:r>
              <a:rPr lang="en-US" dirty="0" smtClean="0"/>
              <a:t>A scavenger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Roman Empire full - Referenced.jp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7" y="245110"/>
            <a:ext cx="7959725" cy="636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137400" y="441237"/>
            <a:ext cx="2755900" cy="1200329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Caesar’s English 2 </a:t>
            </a:r>
            <a:endParaRPr lang="en-US" sz="2400" dirty="0"/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Lesson </a:t>
            </a:r>
            <a:r>
              <a:rPr lang="en-US" sz="2400" b="1" dirty="0" smtClean="0">
                <a:solidFill>
                  <a:srgbClr val="000000"/>
                </a:solidFill>
              </a:rPr>
              <a:t>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3946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u="sng" dirty="0"/>
              <a:t>Tasking at a Constant Velocity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55600" y="1574800"/>
            <a:ext cx="5144051" cy="46815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Structure of a daily science </a:t>
            </a:r>
            <a:r>
              <a:rPr lang="en-US" sz="2800" dirty="0" smtClean="0"/>
              <a:t>lesson varies depending on the concept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Connections to all subject areas (transition/warm ups, mix of instruction types, mix of time frames, mix of activity types</a:t>
            </a:r>
            <a:r>
              <a:rPr lang="en-US" sz="2800" dirty="0" smtClean="0"/>
              <a:t>)</a:t>
            </a:r>
            <a:endParaRPr lang="en-US" sz="30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7300" y="1420019"/>
            <a:ext cx="5346700" cy="49911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Guided notes</a:t>
            </a:r>
            <a:endParaRPr lang="en-US" dirty="0" smtClean="0"/>
          </a:p>
          <a:p>
            <a:r>
              <a:rPr lang="en-US" sz="2800" dirty="0" err="1" smtClean="0"/>
              <a:t>Quizizz</a:t>
            </a:r>
            <a:endParaRPr lang="en-US" sz="2800" dirty="0" smtClean="0"/>
          </a:p>
          <a:p>
            <a:r>
              <a:rPr lang="en-US" sz="2800" dirty="0" err="1" smtClean="0"/>
              <a:t>Kahoot</a:t>
            </a:r>
            <a:endParaRPr lang="en-US" sz="2800" dirty="0" smtClean="0"/>
          </a:p>
          <a:p>
            <a:r>
              <a:rPr lang="en-US" sz="2800" dirty="0" smtClean="0"/>
              <a:t>Google Forms &amp; passages</a:t>
            </a:r>
          </a:p>
          <a:p>
            <a:r>
              <a:rPr lang="en-US" sz="2800" dirty="0" smtClean="0"/>
              <a:t>Canvas</a:t>
            </a:r>
          </a:p>
          <a:p>
            <a:r>
              <a:rPr lang="en-US" sz="2800" dirty="0" smtClean="0"/>
              <a:t>Sample EOG questions (variety of formats)</a:t>
            </a:r>
          </a:p>
          <a:p>
            <a:r>
              <a:rPr lang="en-US" sz="2800" dirty="0" smtClean="0"/>
              <a:t>Weather Project</a:t>
            </a:r>
          </a:p>
          <a:p>
            <a:r>
              <a:rPr lang="en-US" sz="2800" dirty="0" smtClean="0"/>
              <a:t>Video segments</a:t>
            </a:r>
          </a:p>
        </p:txBody>
      </p:sp>
    </p:spTree>
    <p:extLst>
      <p:ext uri="{BB962C8B-B14F-4D97-AF65-F5344CB8AC3E}">
        <p14:creationId xmlns:p14="http://schemas.microsoft.com/office/powerpoint/2010/main" val="3600576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968187" y="3689873"/>
            <a:ext cx="105102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68188" y="1086086"/>
            <a:ext cx="332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Purpose/Role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8111" y="1129553"/>
            <a:ext cx="4905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Organs/Major Parts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6480" y="5915835"/>
            <a:ext cx="37930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Interesting Facts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63968" y="5915834"/>
            <a:ext cx="48734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Personal Connection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6464" y="1904769"/>
            <a:ext cx="48724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 enable body to respond to stimuli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 perform body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functions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It controls your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5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senses and balance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8111" y="2040381"/>
            <a:ext cx="47360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1. Brain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Spinal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Cord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Nerves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8188" y="1011220"/>
            <a:ext cx="10510221" cy="555094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137238" y="1011220"/>
            <a:ext cx="0" cy="555094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601773" y="151507"/>
            <a:ext cx="4552523" cy="881230"/>
          </a:xfrm>
        </p:spPr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3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528</Words>
  <Application>Microsoft Office PowerPoint</Application>
  <PresentationFormat>Widescreen</PresentationFormat>
  <Paragraphs>106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Verdana</vt:lpstr>
      <vt:lpstr>Wingdings</vt:lpstr>
      <vt:lpstr>Wingdings 3</vt:lpstr>
      <vt:lpstr>Ion</vt:lpstr>
      <vt:lpstr>1_Ion</vt:lpstr>
      <vt:lpstr>Office Theme</vt:lpstr>
      <vt:lpstr>Mental Inertia: Tasking at a  Constant Velocity</vt:lpstr>
      <vt:lpstr>Warm-Up</vt:lpstr>
      <vt:lpstr>Tasking at a Constant Velocity</vt:lpstr>
      <vt:lpstr>Tasking at a Constant Velocity</vt:lpstr>
      <vt:lpstr>Warmup Monday April 9th 2018</vt:lpstr>
      <vt:lpstr>Thursday, March 22nd </vt:lpstr>
      <vt:lpstr>PowerPoint Presentation</vt:lpstr>
      <vt:lpstr>Tasking at a Constant Velocity</vt:lpstr>
      <vt:lpstr>Nervous System</vt:lpstr>
      <vt:lpstr>PowerPoint Presentation</vt:lpstr>
      <vt:lpstr>Body System People</vt:lpstr>
      <vt:lpstr>PowerPoint Presentation</vt:lpstr>
      <vt:lpstr>Tasking at a Constant Velocity</vt:lpstr>
      <vt:lpstr>Tasking at a Constant Velocity</vt:lpstr>
      <vt:lpstr>Wrap-Up</vt:lpstr>
      <vt:lpstr>THANK YOU! 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T2T Conference</dc:title>
  <dc:creator>Whurr, Jillian M.</dc:creator>
  <cp:lastModifiedBy>Whurr, Jillian M.</cp:lastModifiedBy>
  <cp:revision>19</cp:revision>
  <dcterms:created xsi:type="dcterms:W3CDTF">2018-03-14T19:34:28Z</dcterms:created>
  <dcterms:modified xsi:type="dcterms:W3CDTF">2018-03-22T13:59:39Z</dcterms:modified>
</cp:coreProperties>
</file>