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67" r:id="rId15"/>
  </p:sldIdLst>
  <p:sldSz cx="9144000" cy="5143500" type="screen16x9"/>
  <p:notesSz cx="6858000" cy="9144000"/>
  <p:embeddedFontLst>
    <p:embeddedFont>
      <p:font typeface="PT Sans Narrow" panose="020B0604020202020204" charset="0"/>
      <p:regular r:id="rId17"/>
      <p:bold r:id="rId18"/>
    </p:embeddedFont>
    <p:embeddedFont>
      <p:font typeface="Open Sans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75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14654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gqGtpv_a2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jYeREIHCs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S1esgRV4R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_fDhqRk_R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video/screenplay/vi3764492569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3650" y="1827639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 smtClean="0"/>
              <a:t>Cooperating/Mentor Teachers</a:t>
            </a:r>
            <a:r>
              <a:rPr lang="en" sz="3600" dirty="0"/>
              <a:t>: 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dirty="0"/>
              <a:t>Characteristics, Training, &amp; 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dirty="0"/>
              <a:t>Ultimate Success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1618875" y="2937200"/>
            <a:ext cx="5819700" cy="146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Rex Mangiaracina &amp; Erica Moody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University Supervisors / NCIS Liaisons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143000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NCIS Liaisons &amp; Mentor Teachers: 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How do they Co-Exist?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7756" y="1139007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 dirty="0" smtClean="0"/>
              <a:t>University Supervisor (US)</a:t>
            </a:r>
            <a:endParaRPr lang="en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Both Summative and Formative observer who offers feedback/suggestions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Does at least 4 Formal Observations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Conferences with </a:t>
            </a:r>
            <a:r>
              <a:rPr lang="en-US" dirty="0" smtClean="0"/>
              <a:t>Student Teacher (ST) </a:t>
            </a:r>
            <a:r>
              <a:rPr lang="en-US" dirty="0"/>
              <a:t>and CT to discuss ongoing process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Communicates requirements of STs and makes sure the path is followed and journey is completed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735510" y="1132951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 dirty="0" smtClean="0"/>
              <a:t>Mentor/Cooperating Teacher (CT)</a:t>
            </a:r>
            <a:endParaRPr lang="en" sz="1600" b="1" u="sng" dirty="0"/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Actively engaged in the </a:t>
            </a:r>
            <a:r>
              <a:rPr lang="en" dirty="0" smtClean="0"/>
              <a:t>development </a:t>
            </a:r>
            <a:r>
              <a:rPr lang="en" dirty="0"/>
              <a:t>of the candidate </a:t>
            </a:r>
            <a:endParaRPr lang="en" dirty="0" smtClean="0"/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 smtClean="0"/>
              <a:t>Provide frequent, meaningful/honest feedback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Does </a:t>
            </a:r>
            <a:r>
              <a:rPr lang="en-US" dirty="0"/>
              <a:t>at least 4 Formal Observations with feedback prior to US visit </a:t>
            </a:r>
            <a:endParaRPr lang="en-US" dirty="0"/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Alerts </a:t>
            </a:r>
            <a:r>
              <a:rPr lang="en-US" dirty="0"/>
              <a:t>US to any </a:t>
            </a:r>
            <a:r>
              <a:rPr lang="en-US" dirty="0" smtClean="0"/>
              <a:t>issues </a:t>
            </a:r>
            <a:r>
              <a:rPr lang="en-US" dirty="0"/>
              <a:t>that might impede the progress of the </a:t>
            </a:r>
            <a:r>
              <a:rPr lang="en-US" dirty="0" smtClean="0"/>
              <a:t>ST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Assists </a:t>
            </a:r>
            <a:r>
              <a:rPr lang="en-US" dirty="0"/>
              <a:t>US in determining readiness of ST for the classroom and licensure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43" y="75631"/>
            <a:ext cx="8520600" cy="707400"/>
          </a:xfrm>
        </p:spPr>
        <p:txBody>
          <a:bodyPr/>
          <a:lstStyle/>
          <a:p>
            <a:r>
              <a:rPr lang="en-US" dirty="0" smtClean="0"/>
              <a:t>How are Cooperating Teachers Selected?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311" y="691041"/>
            <a:ext cx="8520600" cy="3302700"/>
          </a:xfrm>
        </p:spPr>
        <p:txBody>
          <a:bodyPr/>
          <a:lstStyle/>
          <a:p>
            <a:r>
              <a:rPr lang="en-US" sz="1500" dirty="0" smtClean="0"/>
              <a:t>The Office of Field Experiences collaborates with school administrators to select the CTs who work with our candidates.  CTs are selected using the following criteria: </a:t>
            </a:r>
          </a:p>
          <a:p>
            <a:r>
              <a:rPr lang="en-US" sz="1500" b="1" dirty="0" smtClean="0"/>
              <a:t>1. </a:t>
            </a:r>
            <a:r>
              <a:rPr lang="en-US" sz="1500" dirty="0" smtClean="0"/>
              <a:t>Professional Level II or Continuing licensure in the appropriate subject and grade levels</a:t>
            </a:r>
            <a:br>
              <a:rPr lang="en-US" sz="1500" dirty="0" smtClean="0"/>
            </a:br>
            <a:r>
              <a:rPr lang="en-US" sz="1500" b="1" dirty="0" smtClean="0"/>
              <a:t>2. </a:t>
            </a:r>
            <a:r>
              <a:rPr lang="en-US" sz="1500" dirty="0" smtClean="0"/>
              <a:t>Three or more years of successful teaching experience in the appropriate subject and grade levels</a:t>
            </a:r>
            <a:br>
              <a:rPr lang="en-US" sz="1500" dirty="0" smtClean="0"/>
            </a:br>
            <a:r>
              <a:rPr lang="en-US" sz="1500" b="1" dirty="0" smtClean="0"/>
              <a:t>3. </a:t>
            </a:r>
            <a:r>
              <a:rPr lang="en-US" sz="1500" dirty="0" smtClean="0"/>
              <a:t>Professional preparation that included a student teaching experience</a:t>
            </a:r>
            <a:br>
              <a:rPr lang="en-US" sz="1500" dirty="0" smtClean="0"/>
            </a:br>
            <a:r>
              <a:rPr lang="en-US" sz="1500" b="1" dirty="0" smtClean="0"/>
              <a:t>4. </a:t>
            </a:r>
            <a:r>
              <a:rPr lang="en-US" sz="1500" dirty="0" smtClean="0"/>
              <a:t>Full-time teaching responsibilities in the area of the candidate's licensure</a:t>
            </a:r>
            <a:br>
              <a:rPr lang="en-US" sz="1500" dirty="0" smtClean="0"/>
            </a:br>
            <a:r>
              <a:rPr lang="en-US" sz="1500" b="1" dirty="0" smtClean="0"/>
              <a:t>5. </a:t>
            </a:r>
            <a:r>
              <a:rPr lang="en-US" sz="1500" dirty="0" smtClean="0"/>
              <a:t>Effective instructional, management, communication, and interpersonal skills</a:t>
            </a:r>
            <a:br>
              <a:rPr lang="en-US" sz="1500" dirty="0" smtClean="0"/>
            </a:br>
            <a:r>
              <a:rPr lang="en-US" sz="1500" b="1" dirty="0" smtClean="0"/>
              <a:t>6. </a:t>
            </a:r>
            <a:r>
              <a:rPr lang="en-US" sz="1500" dirty="0" smtClean="0"/>
              <a:t>Effective mentoring and supervision skills</a:t>
            </a:r>
            <a:br>
              <a:rPr lang="en-US" sz="1500" dirty="0" smtClean="0"/>
            </a:br>
            <a:r>
              <a:rPr lang="en-US" sz="1500" b="1" dirty="0" smtClean="0"/>
              <a:t>7. </a:t>
            </a:r>
            <a:r>
              <a:rPr lang="en-US" sz="1500" dirty="0" smtClean="0"/>
              <a:t>Advanced coursework or a Master's degree in the appropriate field is preferred: (required for graduate interns in Special Education.) </a:t>
            </a:r>
            <a:br>
              <a:rPr lang="en-US" sz="1500" dirty="0" smtClean="0"/>
            </a:br>
            <a:r>
              <a:rPr lang="en-US" sz="1500" b="1" dirty="0" smtClean="0"/>
              <a:t>8. </a:t>
            </a:r>
            <a:r>
              <a:rPr lang="en-US" sz="1500" dirty="0" smtClean="0"/>
              <a:t>Demonstrated professionalism and on-going professional growth, such as intensive professional development, graduate level coursework, or National Board Certification</a:t>
            </a:r>
            <a:br>
              <a:rPr lang="en-US" sz="1500" dirty="0" smtClean="0"/>
            </a:br>
            <a:r>
              <a:rPr lang="en-US" sz="1500" b="1" dirty="0" smtClean="0"/>
              <a:t>9. </a:t>
            </a:r>
            <a:r>
              <a:rPr lang="en-US" sz="1500" dirty="0" smtClean="0"/>
              <a:t>Endorsement by the principal as a good role model for teaching</a:t>
            </a:r>
            <a:br>
              <a:rPr lang="en-US" sz="1500" dirty="0" smtClean="0"/>
            </a:br>
            <a:r>
              <a:rPr lang="en-US" sz="1500" b="1" dirty="0" smtClean="0"/>
              <a:t>10. </a:t>
            </a:r>
            <a:r>
              <a:rPr lang="en-US" sz="1500" dirty="0" smtClean="0"/>
              <a:t>Willingness to serve as a cooperating teacher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29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P-12 Partners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8313" y="1164346"/>
            <a:ext cx="3999900" cy="3484917"/>
          </a:xfrm>
        </p:spPr>
        <p:txBody>
          <a:bodyPr/>
          <a:lstStyle/>
          <a:p>
            <a:r>
              <a:rPr lang="en-US" sz="2000" b="1" dirty="0" smtClean="0"/>
              <a:t>We want to recruit CTs that are…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>-Experienced and willing to learn about UNC Charlotte Student Teaching Processes including </a:t>
            </a:r>
            <a:r>
              <a:rPr lang="en-US" sz="1600" dirty="0" err="1" smtClean="0"/>
              <a:t>edTPA</a:t>
            </a:r>
            <a:r>
              <a:rPr lang="en-US" sz="1600" dirty="0" smtClean="0"/>
              <a:t> and requirements</a:t>
            </a:r>
            <a:br>
              <a:rPr lang="en-US" sz="1600" dirty="0" smtClean="0"/>
            </a:br>
            <a:r>
              <a:rPr lang="en-US" sz="1600" dirty="0" smtClean="0"/>
              <a:t>-Willing to work with your respective school and UNC Charlotte to set up meaningful clinical experiences and student teaching internships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4759722" y="1237069"/>
            <a:ext cx="393615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Benefits </a:t>
            </a:r>
            <a:r>
              <a:rPr lang="en-US" sz="2000" b="1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of serving as a </a:t>
            </a:r>
            <a:r>
              <a:rPr lang="en-US" sz="2000" b="1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CT…</a:t>
            </a:r>
            <a:r>
              <a:rPr lang="en-US" sz="1600" b="1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/>
            </a:r>
            <a:br>
              <a:rPr lang="en-US" sz="1600" b="1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/>
            </a:r>
            <a:b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</a:t>
            </a:r>
            <a: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Increased engagement with teacher </a:t>
            </a:r>
            <a:r>
              <a:rPr lang="en-US" sz="16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preparation programs</a:t>
            </a:r>
          </a:p>
          <a:p>
            <a: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</a:t>
            </a:r>
            <a:r>
              <a:rPr lang="en-US" sz="16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Earn </a:t>
            </a:r>
            <a: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creditable service/leadership that could be noted on your year-end evaluation </a:t>
            </a:r>
            <a:endParaRPr lang="en-US" sz="1600" dirty="0" smtClean="0">
              <a:solidFill>
                <a:schemeClr val="bg2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-STs can serve as tutors</a:t>
            </a:r>
            <a: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proctors, mentors to </a:t>
            </a:r>
            <a:r>
              <a:rPr lang="en-US" sz="16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students…an </a:t>
            </a:r>
            <a: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extra set of </a:t>
            </a:r>
            <a:r>
              <a:rPr lang="en-US" sz="16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hands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-Fosters reflection </a:t>
            </a:r>
            <a: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on </a:t>
            </a:r>
            <a:r>
              <a:rPr lang="en-US" sz="16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practices, push </a:t>
            </a:r>
            <a: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for continuous improvement </a:t>
            </a:r>
            <a:br>
              <a:rPr lang="en-US" sz="16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endParaRPr lang="en-US" sz="1600" dirty="0">
              <a:solidFill>
                <a:schemeClr val="bg2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8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P-12 Partners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can my school increase involvement with preservice teachers through student teaching and/or clinical experiences? </a:t>
            </a:r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-Communicate with your school’s administration to discuss </a:t>
            </a:r>
            <a:r>
              <a:rPr lang="en-US" dirty="0" smtClean="0"/>
              <a:t>hosting </a:t>
            </a:r>
            <a:r>
              <a:rPr lang="en-US" dirty="0"/>
              <a:t>clinical students/student teachers</a:t>
            </a:r>
            <a:br>
              <a:rPr lang="en-US" dirty="0"/>
            </a:br>
            <a:r>
              <a:rPr lang="en-US" dirty="0"/>
              <a:t>-School administrators should reach out to Cato College of Education, Office of Field </a:t>
            </a:r>
            <a:r>
              <a:rPr lang="en-US" dirty="0" smtClean="0"/>
              <a:t>Experiences,  </a:t>
            </a:r>
            <a:r>
              <a:rPr lang="en-US" u="sng" dirty="0" smtClean="0"/>
              <a:t>Website</a:t>
            </a:r>
            <a:r>
              <a:rPr lang="en-US" dirty="0" smtClean="0"/>
              <a:t>:  Ofe.uncc.edu, </a:t>
            </a:r>
            <a:r>
              <a:rPr lang="en-US" u="sng" dirty="0" smtClean="0"/>
              <a:t>Phone</a:t>
            </a:r>
            <a:r>
              <a:rPr lang="en-US" dirty="0"/>
              <a:t>:  704-687-8802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9913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endParaRPr lang="en" sz="2400" dirty="0" smtClean="0"/>
          </a:p>
          <a:p>
            <a:pPr marL="45720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3600" b="1" dirty="0" smtClean="0"/>
              <a:t>Thank you for attending and showing an interest in this important method of giving back to the teaching profession!  </a:t>
            </a:r>
            <a:endParaRPr lang="en" sz="3600" b="1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What does research say about effective teacher mentoring?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Noto Sans Symbols"/>
              <a:buNone/>
            </a:pPr>
            <a:r>
              <a:rPr lang="en" sz="1600"/>
              <a:t>The Cooperating [Mentor] Teacher plays a critical role in what is believed to be the most important component of a teacher training program: the internship (Ferber &amp; Nillas, 2010; Turunen &amp; Tuovila, 2012). Ferber and Nillas (2010) identified the Cooperating [Mentor] Teacher as one of the main factors that determine the effectiveness of the student teaching experience...Research has shown that teacher candidates often emulate the instructional strategies modeled by their Cooperating [Mentor] Teacher (Kissau, 2014).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The Many Roles of a </a:t>
            </a:r>
            <a:r>
              <a:rPr lang="en" dirty="0" smtClean="0"/>
              <a:t>Mentor </a:t>
            </a:r>
            <a:r>
              <a:rPr lang="en" dirty="0" smtClean="0"/>
              <a:t>Teacher</a:t>
            </a:r>
            <a:endParaRPr lang="en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SzPct val="100000"/>
            </a:pPr>
            <a:r>
              <a:rPr lang="en" sz="3000" u="sng" dirty="0">
                <a:solidFill>
                  <a:schemeClr val="hlink"/>
                </a:solidFill>
                <a:hlinkClick r:id="rId3"/>
              </a:rPr>
              <a:t>The Big Dog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Gentle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Patient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Caring 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Friendly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Many Roles of a Mentor Teacher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u="sng" dirty="0">
                <a:solidFill>
                  <a:schemeClr val="hlink"/>
                </a:solidFill>
                <a:hlinkClick r:id="rId3"/>
              </a:rPr>
              <a:t>The Coach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Emphatic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Challenging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Demanding</a:t>
            </a:r>
          </a:p>
          <a:p>
            <a:pPr marL="952500" lvl="1"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Direct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Many Roles of a Mentor Teacher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u="sng" dirty="0">
                <a:solidFill>
                  <a:schemeClr val="hlink"/>
                </a:solidFill>
                <a:hlinkClick r:id="rId3"/>
              </a:rPr>
              <a:t>The Great Communicator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Charismatic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Inspirational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Hopeful</a:t>
            </a:r>
          </a:p>
          <a:p>
            <a:pPr marL="952500" lvl="1"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Communicative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Many Roles of a Mentor Teacher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u="sng" dirty="0">
                <a:hlinkClick r:id="rId3"/>
              </a:rPr>
              <a:t>The Role Model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Real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Relevant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Present</a:t>
            </a:r>
          </a:p>
          <a:p>
            <a:pPr marL="952500" lvl="1"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Mentor 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Many Roles of a Mentor Teacher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u="sng" dirty="0">
                <a:hlinkClick r:id="rId3"/>
              </a:rPr>
              <a:t>The Cheerleader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Upbeat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Fun</a:t>
            </a:r>
          </a:p>
          <a:p>
            <a:pPr marL="952500" lvl="1" indent="-457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Humorous</a:t>
            </a:r>
          </a:p>
          <a:p>
            <a:pPr marL="952500" lvl="1"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3000" dirty="0"/>
              <a:t>Smile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Characteristics of Mentor Teachers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/>
              <a:t>Effective Mentor Teachers will always be...</a:t>
            </a:r>
          </a:p>
          <a:p>
            <a:pPr marL="914400" lvl="1" indent="-355600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000" b="1" u="sng" dirty="0"/>
              <a:t>C</a:t>
            </a:r>
            <a:r>
              <a:rPr lang="en" sz="2000" dirty="0"/>
              <a:t>lear / </a:t>
            </a:r>
            <a:r>
              <a:rPr lang="en" sz="2000" b="1" u="sng" dirty="0"/>
              <a:t>C</a:t>
            </a:r>
            <a:r>
              <a:rPr lang="en" sz="2000" dirty="0"/>
              <a:t>onsistent / </a:t>
            </a:r>
            <a:r>
              <a:rPr lang="en" sz="2000" b="1" u="sng" dirty="0"/>
              <a:t>C</a:t>
            </a:r>
            <a:r>
              <a:rPr lang="en" sz="2000" dirty="0"/>
              <a:t>oncise (3 </a:t>
            </a:r>
            <a:r>
              <a:rPr lang="en" sz="2000" dirty="0" smtClean="0"/>
              <a:t>C’s</a:t>
            </a:r>
            <a:r>
              <a:rPr lang="en" sz="2000" dirty="0"/>
              <a:t>)</a:t>
            </a:r>
          </a:p>
          <a:p>
            <a:pPr marL="914400" lvl="1" indent="-355600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000" b="1" u="sng" dirty="0"/>
              <a:t>R</a:t>
            </a:r>
            <a:r>
              <a:rPr lang="en" sz="2000" dirty="0"/>
              <a:t>eal / </a:t>
            </a:r>
            <a:r>
              <a:rPr lang="en" sz="2000" b="1" u="sng" dirty="0"/>
              <a:t>R</a:t>
            </a:r>
            <a:r>
              <a:rPr lang="en" sz="2000" dirty="0"/>
              <a:t>eliable / </a:t>
            </a:r>
            <a:r>
              <a:rPr lang="en" sz="2000" b="1" u="sng" dirty="0"/>
              <a:t>R</a:t>
            </a:r>
            <a:r>
              <a:rPr lang="en" sz="2000" dirty="0"/>
              <a:t>esourceful (3 </a:t>
            </a:r>
            <a:r>
              <a:rPr lang="en" sz="2000" dirty="0" smtClean="0"/>
              <a:t>R’s</a:t>
            </a:r>
            <a:r>
              <a:rPr lang="en" sz="2000" dirty="0"/>
              <a:t>)</a:t>
            </a:r>
          </a:p>
          <a:p>
            <a:pPr marL="914400" lvl="1" indent="-355600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000" b="1" u="sng" dirty="0"/>
              <a:t>P</a:t>
            </a:r>
            <a:r>
              <a:rPr lang="en" sz="2000" dirty="0"/>
              <a:t>rompt / </a:t>
            </a:r>
            <a:r>
              <a:rPr lang="en" sz="2000" b="1" u="sng" dirty="0"/>
              <a:t>P</a:t>
            </a:r>
            <a:r>
              <a:rPr lang="en" sz="2000" dirty="0"/>
              <a:t>rofessional / </a:t>
            </a:r>
            <a:r>
              <a:rPr lang="en" sz="2000" b="1" u="sng" dirty="0"/>
              <a:t>P</a:t>
            </a:r>
            <a:r>
              <a:rPr lang="en" sz="2000" dirty="0"/>
              <a:t>rideful of Profession (3 </a:t>
            </a:r>
            <a:r>
              <a:rPr lang="en" sz="2000" dirty="0" smtClean="0"/>
              <a:t>P’s</a:t>
            </a:r>
            <a:r>
              <a:rPr lang="en" sz="2000" dirty="0"/>
              <a:t>)</a:t>
            </a:r>
          </a:p>
          <a:p>
            <a:pPr marL="457200" lvl="0" indent="-355600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000" dirty="0"/>
              <a:t>Always consider the </a:t>
            </a:r>
            <a:r>
              <a:rPr lang="en" i="1" dirty="0"/>
              <a:t>‘</a:t>
            </a:r>
            <a:r>
              <a:rPr lang="en" i="1" u="sng" dirty="0"/>
              <a:t>Not knowing vs. Neglect’</a:t>
            </a:r>
            <a:r>
              <a:rPr lang="en" i="1" dirty="0"/>
              <a:t> Phenomenon</a:t>
            </a:r>
          </a:p>
          <a:p>
            <a:pPr marL="457200" lvl="0" indent="-355600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000" i="1" dirty="0"/>
              <a:t>THE</a:t>
            </a:r>
            <a:r>
              <a:rPr lang="en" sz="2000" dirty="0"/>
              <a:t> biggest problem preventer/solver…</a:t>
            </a:r>
            <a:r>
              <a:rPr lang="en" sz="2000" b="1" i="1" u="sng" dirty="0"/>
              <a:t>COMMUNICATION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Mentor Teacher Expectations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274175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/>
              <a:t>Accept an active role in preparing the teacher candidate</a:t>
            </a:r>
          </a:p>
          <a:p>
            <a:pPr marL="457200" lvl="0" indent="-3556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/>
              <a:t>Acknowledge </a:t>
            </a:r>
            <a:r>
              <a:rPr lang="en" sz="2000" dirty="0"/>
              <a:t>that candidates are LEARNING</a:t>
            </a:r>
          </a:p>
          <a:p>
            <a:pPr marL="457200" lvl="0" indent="-3556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/>
              <a:t>Take time to reflect with the candidate about his/her </a:t>
            </a:r>
            <a:r>
              <a:rPr lang="en" sz="2000" dirty="0" smtClean="0"/>
              <a:t>performance</a:t>
            </a:r>
          </a:p>
          <a:p>
            <a:pPr marL="457200" lvl="0" indent="-3556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/>
              <a:t>Document progress/concerns as needed</a:t>
            </a:r>
            <a:endParaRPr lang="en" sz="2000" dirty="0"/>
          </a:p>
          <a:p>
            <a:pPr marL="457200" lvl="0" indent="-3556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/>
              <a:t>Communicate </a:t>
            </a:r>
            <a:r>
              <a:rPr lang="en" sz="2000" dirty="0"/>
              <a:t>hope and optimism about their career choice to your </a:t>
            </a:r>
            <a:r>
              <a:rPr lang="en" sz="2000" dirty="0" smtClean="0"/>
              <a:t>teacher candidate</a:t>
            </a:r>
            <a:endParaRPr lang="en" sz="2000" dirty="0"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510</Words>
  <Application>Microsoft Office PowerPoint</Application>
  <PresentationFormat>On-screen Show (16:9)</PresentationFormat>
  <Paragraphs>93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PT Sans Narrow</vt:lpstr>
      <vt:lpstr>Open Sans</vt:lpstr>
      <vt:lpstr>Noto Sans Symbols</vt:lpstr>
      <vt:lpstr>tropic</vt:lpstr>
      <vt:lpstr>Cooperating/Mentor Teachers:  Characteristics, Training, &amp;  Ultimate Success</vt:lpstr>
      <vt:lpstr>What does research say about effective teacher mentoring?</vt:lpstr>
      <vt:lpstr>The Many Roles of a Mentor Teacher</vt:lpstr>
      <vt:lpstr>The Many Roles of a Mentor Teacher </vt:lpstr>
      <vt:lpstr>The Many Roles of a Mentor Teacher </vt:lpstr>
      <vt:lpstr>The Many Roles of a Mentor Teacher </vt:lpstr>
      <vt:lpstr>The Many Roles of a Mentor Teacher </vt:lpstr>
      <vt:lpstr>Essential Characteristics of Mentor Teachers</vt:lpstr>
      <vt:lpstr>Mentor Teacher Expectations</vt:lpstr>
      <vt:lpstr>NCIS Liaisons &amp; Mentor Teachers:   How do they Co-Exist?</vt:lpstr>
      <vt:lpstr>How are Cooperating Teachers Selected?</vt:lpstr>
      <vt:lpstr>Recruiting P-12 Partners</vt:lpstr>
      <vt:lpstr>Recruiting P-12 Partners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Team Teachers:  Characteristics, Training, &amp;  Ultimate Success</dc:title>
  <dc:creator>Mangiaracina, Rex</dc:creator>
  <cp:lastModifiedBy>test</cp:lastModifiedBy>
  <cp:revision>8</cp:revision>
  <dcterms:modified xsi:type="dcterms:W3CDTF">2017-02-24T15:20:47Z</dcterms:modified>
</cp:coreProperties>
</file>