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4a" ContentType="audi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57" r:id="rId2"/>
    <p:sldId id="258" r:id="rId3"/>
    <p:sldId id="259" r:id="rId4"/>
    <p:sldId id="271" r:id="rId5"/>
    <p:sldId id="269" r:id="rId6"/>
    <p:sldId id="270" r:id="rId7"/>
    <p:sldId id="272" r:id="rId8"/>
    <p:sldId id="273" r:id="rId9"/>
    <p:sldId id="27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8" d="100"/>
          <a:sy n="78" d="100"/>
        </p:scale>
        <p:origin x="-15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8EFD2B-5826-0945-92C2-2E68756D54CD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8B24F-2480-AD43-B324-711674F8FD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92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000000"/>
              </a:buClr>
              <a:buSzPct val="25000"/>
              <a:buFont typeface="Calibri"/>
              <a:buNone/>
            </a:pPr>
            <a:r>
              <a:rPr lang="en-US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We will introduce ourselves and give a little overview. </a:t>
            </a:r>
          </a:p>
        </p:txBody>
      </p:sp>
      <p:sp>
        <p:nvSpPr>
          <p:cNvPr id="256" name="Shape 256"/>
          <p:cNvSpPr txBox="1"/>
          <p:nvPr/>
        </p:nvSpPr>
        <p:spPr>
          <a:xfrm>
            <a:off x="3884612" y="8685211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n-US" sz="1200" b="0" i="0" u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3" name="Shape 2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0" name="Shape 27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Quick turn and</a:t>
            </a:r>
            <a:r>
              <a:rPr lang="en-US" baseline="0" dirty="0" smtClean="0"/>
              <a:t> talk to a partner… what did you envision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8B24F-2480-AD43-B324-711674F8FD6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634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Each participant writes top 5 on sentence strips</a:t>
            </a:r>
            <a:r>
              <a:rPr lang="en-US" baseline="0" dirty="0" smtClean="0"/>
              <a:t> or index cards.  Break up into small groups of 4-6.  Bring cards.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8B24F-2480-AD43-B324-711674F8FD6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67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 </a:t>
            </a:r>
            <a:r>
              <a:rPr lang="en-US" dirty="0" err="1" smtClean="0"/>
              <a:t>mins</a:t>
            </a:r>
            <a:r>
              <a:rPr lang="en-US" baseline="0" dirty="0" smtClean="0"/>
              <a:t> work time and then quick share 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8B24F-2480-AD43-B324-711674F8FD6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7 min discussion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28B24F-2480-AD43-B324-711674F8FD6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75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D39AC0F-784A-FB4C-9778-83C5F1148519}" type="datetimeFigureOut">
              <a:rPr lang="en-US" smtClean="0"/>
              <a:t>3/30/17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F4312701-CE24-4143-A560-F36FFA3313C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7.png"/><Relationship Id="rId6" Type="http://schemas.openxmlformats.org/officeDocument/2006/relationships/image" Target="../media/image5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Emily@lsgfund.org" TargetMode="External"/><Relationship Id="rId4" Type="http://schemas.openxmlformats.org/officeDocument/2006/relationships/hyperlink" Target="mailto:PD@lsgfund.org" TargetMode="External"/><Relationship Id="rId5" Type="http://schemas.openxmlformats.org/officeDocument/2006/relationships/hyperlink" Target="https://www.facebook.com/LilySarahGraceFund/?fref=ts" TargetMode="External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Shape 258"/>
          <p:cNvSpPr txBox="1">
            <a:spLocks noGrp="1"/>
          </p:cNvSpPr>
          <p:nvPr>
            <p:ph type="ctrTitle"/>
          </p:nvPr>
        </p:nvSpPr>
        <p:spPr>
          <a:xfrm>
            <a:off x="1257300" y="4661555"/>
            <a:ext cx="7581899" cy="125188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kkitt"/>
              <a:buNone/>
            </a:pPr>
            <a:r>
              <a:rPr lang="en-US" sz="2000" b="0" i="0" u="none" strike="noStrike" cap="none" dirty="0" smtClean="0">
                <a:solidFill>
                  <a:schemeClr val="accent1"/>
                </a:solidFill>
              </a:rPr>
              <a:t>Using Visual Arts and Music to Envision and Collaboratively Create Poetry </a:t>
            </a:r>
            <a:br>
              <a:rPr lang="en-US" sz="2000" b="0" i="0" u="none" strike="noStrike" cap="none" dirty="0" smtClean="0">
                <a:solidFill>
                  <a:schemeClr val="accent1"/>
                </a:solidFill>
              </a:rPr>
            </a:br>
            <a:r>
              <a:rPr lang="en-US" sz="2000" dirty="0" smtClean="0"/>
              <a:t>UNCC Teacher to Teacher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April 3, 2017</a:t>
            </a:r>
            <a:endParaRPr lang="en-US" sz="1600" b="0" i="0" u="none" strike="noStrike" cap="none" dirty="0">
              <a:solidFill>
                <a:schemeClr val="accent1"/>
              </a:solidFill>
            </a:endParaRPr>
          </a:p>
        </p:txBody>
      </p:sp>
      <p:sp>
        <p:nvSpPr>
          <p:cNvPr id="259" name="Shape 259"/>
          <p:cNvSpPr txBox="1">
            <a:spLocks noGrp="1"/>
          </p:cNvSpPr>
          <p:nvPr>
            <p:ph type="subTitle" idx="1"/>
          </p:nvPr>
        </p:nvSpPr>
        <p:spPr>
          <a:xfrm>
            <a:off x="4800600" y="5913437"/>
            <a:ext cx="4038599" cy="78422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r>
              <a:rPr lang="en-US" sz="1400" b="1" i="0" u="none" strike="noStrike" cap="none" dirty="0" smtClean="0">
                <a:solidFill>
                  <a:srgbClr val="898989"/>
                </a:solidFill>
              </a:rPr>
              <a:t>Emily Lopez – Executive Director of Programs</a:t>
            </a:r>
            <a:endParaRPr lang="en-US" sz="1400" b="1" i="0" u="none" strike="noStrike" cap="none" dirty="0">
              <a:solidFill>
                <a:srgbClr val="898989"/>
              </a:solidFill>
            </a:endParaRPr>
          </a:p>
          <a:p>
            <a:pPr marL="0" marR="0" lvl="0" indent="0" algn="l" rtl="0"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Noto Sans Symbols"/>
              <a:buNone/>
            </a:pPr>
            <a:endParaRPr sz="1400" b="1" i="0" u="none" strike="noStrike" cap="none" dirty="0">
              <a:solidFill>
                <a:srgbClr val="89898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63600"/>
            <a:ext cx="4797425" cy="299878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757477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 txBox="1">
            <a:spLocks noGrp="1"/>
          </p:cNvSpPr>
          <p:nvPr>
            <p:ph type="title"/>
          </p:nvPr>
        </p:nvSpPr>
        <p:spPr>
          <a:xfrm>
            <a:off x="498475" y="498887"/>
            <a:ext cx="7556400" cy="1116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kkitt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</a:rPr>
              <a:t>About LSG</a:t>
            </a:r>
          </a:p>
        </p:txBody>
      </p:sp>
      <p:sp>
        <p:nvSpPr>
          <p:cNvPr id="266" name="Shape 266"/>
          <p:cNvSpPr txBox="1">
            <a:spLocks noGrp="1"/>
          </p:cNvSpPr>
          <p:nvPr>
            <p:ph idx="1"/>
          </p:nvPr>
        </p:nvSpPr>
        <p:spPr>
          <a:xfrm>
            <a:off x="498475" y="1782761"/>
            <a:ext cx="7556500" cy="4343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Rokkitt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Rokkitt"/>
              <a:ea typeface="Rokkitt"/>
              <a:cs typeface="Rokkitt"/>
              <a:sym typeface="Rokkit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Rokkitt"/>
              <a:buNone/>
            </a:pPr>
            <a:endParaRPr sz="2000" b="0" i="0" u="none" strike="noStrike" cap="none" dirty="0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</a:rPr>
              <a:t>LilySarahGrace is a teacher-led nonprofit organization, dedicated to helping all children learn, that supports educators in implementing the arts through professional development and grants for underfunded public elementary schools.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25000"/>
              <a:buFont typeface="Arial"/>
              <a:buNone/>
            </a:pPr>
            <a:r>
              <a:rPr lang="en-US" sz="2000" b="0" i="0" u="none" strike="noStrike" cap="none" dirty="0">
                <a:solidFill>
                  <a:srgbClr val="595959"/>
                </a:solidFill>
              </a:rPr>
              <a:t> We bring the Arts &amp; Creativity back into classrooms through a method of teaching called Arts-Infused Inquiry-Based Learning (AIIBL) that is dynamic, highly engaging and most importantly – inclusive to all learners. </a:t>
            </a:r>
          </a:p>
        </p:txBody>
      </p:sp>
      <p:pic>
        <p:nvPicPr>
          <p:cNvPr id="267" name="Shape 2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46487" y="228600"/>
            <a:ext cx="3119436" cy="2079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9632943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Rokkitt"/>
              <a:buNone/>
            </a:pPr>
            <a:r>
              <a:rPr lang="en-US" sz="3600" b="0" i="0" u="none" strike="noStrike" cap="none">
                <a:solidFill>
                  <a:schemeClr val="accent1"/>
                </a:solidFill>
              </a:rPr>
              <a:t>Goals and Expectations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sz="half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indent="0" algn="ctr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r>
              <a:rPr lang="en-US" sz="1800" b="0" i="0" u="none" strike="noStrike" cap="none" dirty="0" smtClean="0">
                <a:solidFill>
                  <a:srgbClr val="663366"/>
                </a:solidFill>
              </a:rPr>
              <a:t>Goals</a:t>
            </a:r>
            <a:endParaRPr sz="1800" b="0" i="0" u="none" strike="noStrike" cap="none" dirty="0">
              <a:solidFill>
                <a:srgbClr val="663366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kkitt"/>
              <a:buChar char="■"/>
            </a:pPr>
            <a:r>
              <a:rPr lang="en-US" dirty="0" smtClean="0">
                <a:solidFill>
                  <a:srgbClr val="595959"/>
                </a:solidFill>
              </a:rPr>
              <a:t>Participate in a collaborative approach to creating poetry that starts with music and imagery as inspiration.</a:t>
            </a:r>
            <a:endParaRPr lang="en-US" sz="1800" b="0" i="0" u="none" strike="noStrike" cap="none" dirty="0" smtClean="0">
              <a:solidFill>
                <a:srgbClr val="595959"/>
              </a:solidFill>
            </a:endParaRPr>
          </a:p>
          <a:p>
            <a:pPr marL="457200" marR="0" lvl="0" indent="-22860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Rokkitt"/>
              <a:buChar char="■"/>
            </a:pPr>
            <a:r>
              <a:rPr lang="en-US" sz="1800" b="0" i="0" u="none" strike="noStrike" cap="none" dirty="0" smtClean="0">
                <a:solidFill>
                  <a:srgbClr val="595959"/>
                </a:solidFill>
              </a:rPr>
              <a:t>Consider how to extend this experience </a:t>
            </a:r>
            <a:r>
              <a:rPr lang="en-US" dirty="0" smtClean="0">
                <a:solidFill>
                  <a:srgbClr val="595959"/>
                </a:solidFill>
              </a:rPr>
              <a:t>with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</a:rPr>
              <a:t> your </a:t>
            </a:r>
            <a:r>
              <a:rPr lang="en-US" dirty="0" smtClean="0">
                <a:solidFill>
                  <a:srgbClr val="595959"/>
                </a:solidFill>
              </a:rPr>
              <a:t>students</a:t>
            </a:r>
            <a:r>
              <a:rPr lang="en-US" sz="1800" b="0" i="0" u="none" strike="noStrike" cap="none" dirty="0" smtClean="0">
                <a:solidFill>
                  <a:srgbClr val="595959"/>
                </a:solidFill>
              </a:rPr>
              <a:t> or team to engage all learners.</a:t>
            </a:r>
          </a:p>
          <a:p>
            <a:pPr marR="0" lvl="0" indent="0" algn="l" rtl="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595959"/>
              </a:buClr>
              <a:buSzPct val="100000"/>
              <a:buNone/>
            </a:pPr>
            <a:endParaRPr lang="en-US" sz="1800" b="0" i="0" u="none" strike="noStrike" cap="none" dirty="0">
              <a:solidFill>
                <a:srgbClr val="59595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/>
          <a:lstStyle/>
          <a:p>
            <a:pPr lvl="0" indent="0" algn="ctr">
              <a:spcBef>
                <a:spcPts val="0"/>
              </a:spcBef>
              <a:buClr>
                <a:srgbClr val="595959"/>
              </a:buClr>
              <a:buSzPct val="100000"/>
              <a:buNone/>
            </a:pPr>
            <a:r>
              <a:rPr lang="en-US" dirty="0" smtClean="0">
                <a:solidFill>
                  <a:schemeClr val="accent1"/>
                </a:solidFill>
              </a:rPr>
              <a:t>Expectations</a:t>
            </a:r>
          </a:p>
          <a:p>
            <a:pPr marL="457200" lvl="0">
              <a:spcBef>
                <a:spcPts val="0"/>
              </a:spcBef>
              <a:buClr>
                <a:srgbClr val="595959"/>
              </a:buClr>
              <a:buSzPct val="100000"/>
              <a:buFont typeface="Rokkitt"/>
              <a:buChar char="■"/>
            </a:pPr>
            <a:endParaRPr lang="en-US" dirty="0">
              <a:solidFill>
                <a:srgbClr val="595959"/>
              </a:solidFill>
            </a:endParaRPr>
          </a:p>
          <a:p>
            <a:pPr marL="457200" lvl="0">
              <a:spcBef>
                <a:spcPts val="0"/>
              </a:spcBef>
              <a:buClr>
                <a:srgbClr val="595959"/>
              </a:buClr>
              <a:buSzPct val="100000"/>
              <a:buFont typeface="Rokkitt"/>
              <a:buChar char="■"/>
            </a:pPr>
            <a:r>
              <a:rPr lang="en-US" dirty="0" smtClean="0">
                <a:solidFill>
                  <a:srgbClr val="595959"/>
                </a:solidFill>
              </a:rPr>
              <a:t>Active </a:t>
            </a:r>
            <a:r>
              <a:rPr lang="en-US" dirty="0">
                <a:solidFill>
                  <a:srgbClr val="595959"/>
                </a:solidFill>
              </a:rPr>
              <a:t>participation</a:t>
            </a:r>
          </a:p>
          <a:p>
            <a:pPr marL="457200" lvl="0">
              <a:buClr>
                <a:srgbClr val="595959"/>
              </a:buClr>
              <a:buSzPct val="100000"/>
              <a:buFont typeface="Rokkitt"/>
              <a:buChar char="■"/>
            </a:pPr>
            <a:r>
              <a:rPr lang="en-US" dirty="0">
                <a:solidFill>
                  <a:srgbClr val="595959"/>
                </a:solidFill>
              </a:rPr>
              <a:t>Positive attitude </a:t>
            </a:r>
          </a:p>
          <a:p>
            <a:pPr marL="457200" lvl="0">
              <a:buClr>
                <a:srgbClr val="595959"/>
              </a:buClr>
              <a:buSzPct val="100000"/>
              <a:buFont typeface="Rokkitt"/>
              <a:buChar char="■"/>
            </a:pPr>
            <a:r>
              <a:rPr lang="en-US" dirty="0">
                <a:solidFill>
                  <a:srgbClr val="595959"/>
                </a:solidFill>
              </a:rPr>
              <a:t>Willingness to </a:t>
            </a:r>
            <a:r>
              <a:rPr lang="en-US" dirty="0" smtClean="0">
                <a:solidFill>
                  <a:srgbClr val="595959"/>
                </a:solidFill>
              </a:rPr>
              <a:t>engage in a creative experience</a:t>
            </a:r>
            <a:endParaRPr lang="en-US" dirty="0">
              <a:solidFill>
                <a:srgbClr val="595959"/>
              </a:solidFill>
            </a:endParaRPr>
          </a:p>
          <a:p>
            <a:pPr marL="457200" lvl="0">
              <a:buClr>
                <a:srgbClr val="595959"/>
              </a:buClr>
              <a:buSzPct val="100000"/>
              <a:buFont typeface="Rokkitt"/>
              <a:buChar char="■"/>
            </a:pPr>
            <a:r>
              <a:rPr lang="en-US" dirty="0">
                <a:solidFill>
                  <a:srgbClr val="595959"/>
                </a:solidFill>
              </a:rPr>
              <a:t>Wear two hats (learner and student)</a:t>
            </a:r>
          </a:p>
          <a:p>
            <a:endParaRPr lang="en-US" dirty="0"/>
          </a:p>
        </p:txBody>
      </p:sp>
      <p:pic>
        <p:nvPicPr>
          <p:cNvPr id="274" name="Shape 2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53087" y="484187"/>
            <a:ext cx="2401887" cy="1608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889088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Quick Engager – Mindful Listening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98474" y="1981200"/>
            <a:ext cx="3568697" cy="4144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Can be used to prepare our minds for a listening experience.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How else might you use this in your work?</a:t>
            </a:r>
            <a:endParaRPr lang="en-US" dirty="0"/>
          </a:p>
        </p:txBody>
      </p:sp>
      <p:pic>
        <p:nvPicPr>
          <p:cNvPr id="7" name="Picture 6" descr="Screen Shot 2016-03-07 at 9.10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367" y="3145634"/>
            <a:ext cx="2963787" cy="2235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449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1 – First Listen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474" y="1372400"/>
            <a:ext cx="3657600" cy="276558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Listen to the song.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While you’re listening, sketch whatever image comes to mind.</a:t>
            </a:r>
            <a:endParaRPr lang="en-US" dirty="0"/>
          </a:p>
        </p:txBody>
      </p:sp>
      <p:pic>
        <p:nvPicPr>
          <p:cNvPr id="5" name="03 Untitled 3.m4a">
            <a:hlinkClick r:id="" action="ppaction://media"/>
          </p:cNvPr>
          <p:cNvPicPr>
            <a:picLocks noGrp="1" noChangeAspect="1"/>
          </p:cNvPicPr>
          <p:nvPr>
            <p:ph sz="half" idx="2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51387" y="5575967"/>
            <a:ext cx="812800" cy="812800"/>
          </a:xfrm>
        </p:spPr>
      </p:pic>
      <p:pic>
        <p:nvPicPr>
          <p:cNvPr id="7" name="Picture 6" descr="Screen Shot 2016-03-07 at 9.06.04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635" y="2057688"/>
            <a:ext cx="4166229" cy="2876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259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 2 – Second Listen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322722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On your second listen, try to be attuned to nuances and details you might not have heard before.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While listening, add language – words and short phrases – to your sketch.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 descr="Screen Shot 2016-03-07 at 9.13.42 PM.png"/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7990" b="-17990"/>
          <a:stretch>
            <a:fillRect/>
          </a:stretch>
        </p:blipFill>
        <p:spPr>
          <a:xfrm>
            <a:off x="4156117" y="1600200"/>
            <a:ext cx="4559661" cy="4438818"/>
          </a:xfrm>
        </p:spPr>
      </p:pic>
      <p:pic>
        <p:nvPicPr>
          <p:cNvPr id="7" name="03 Untitled 3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4451" y="52131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59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348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93" y="1524242"/>
            <a:ext cx="3255264" cy="2095013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Combining Imagery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168775" y="443047"/>
            <a:ext cx="4597399" cy="4906169"/>
          </a:xfrm>
        </p:spPr>
        <p:txBody>
          <a:bodyPr>
            <a:noAutofit/>
          </a:bodyPr>
          <a:lstStyle/>
          <a:p>
            <a:pPr algn="ctr"/>
            <a:endParaRPr lang="en-US" sz="2400" dirty="0" smtClean="0"/>
          </a:p>
          <a:p>
            <a:pPr algn="ctr"/>
            <a:r>
              <a:rPr lang="en-US" sz="2400" dirty="0" smtClean="0"/>
              <a:t>With your small group, arrange all of the words on your index cards to create your prose.</a:t>
            </a:r>
          </a:p>
          <a:p>
            <a:pPr marL="0" indent="0" algn="ctr">
              <a:buNone/>
            </a:pPr>
            <a:endParaRPr lang="en-US" sz="2400" dirty="0"/>
          </a:p>
          <a:p>
            <a:pPr algn="ctr"/>
            <a:r>
              <a:rPr lang="en-US" sz="2400" dirty="0" smtClean="0"/>
              <a:t>You must include at least two examples of figurative language.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smtClean="0"/>
              <a:t>Be prepared to share your piece with the group.</a:t>
            </a:r>
            <a:endParaRPr lang="en-US" sz="2400" dirty="0"/>
          </a:p>
        </p:txBody>
      </p:sp>
      <p:pic>
        <p:nvPicPr>
          <p:cNvPr id="7" name="Picture 6" descr="Screen Shot 2016-03-07 at 9.24.4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93" y="4014601"/>
            <a:ext cx="3100005" cy="206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607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384826"/>
            <a:ext cx="3255264" cy="1162050"/>
          </a:xfrm>
        </p:spPr>
        <p:txBody>
          <a:bodyPr>
            <a:noAutofit/>
          </a:bodyPr>
          <a:lstStyle/>
          <a:p>
            <a:r>
              <a:rPr lang="en-US" sz="3600" dirty="0" smtClean="0"/>
              <a:t>Reflecting on the Process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577313"/>
            <a:ext cx="4597399" cy="531128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 smtClean="0"/>
              <a:t>How did this learning experience address Common </a:t>
            </a:r>
            <a:r>
              <a:rPr lang="en-US" sz="2400" smtClean="0"/>
              <a:t>Core Standards?</a:t>
            </a:r>
            <a:endParaRPr lang="en-US" sz="2400" dirty="0" smtClean="0"/>
          </a:p>
          <a:p>
            <a:r>
              <a:rPr lang="en-US" sz="2400" dirty="0"/>
              <a:t>What aspects of this experience are relevant to your </a:t>
            </a:r>
            <a:r>
              <a:rPr lang="en-US" sz="2400" dirty="0" smtClean="0"/>
              <a:t>comprehensive goals </a:t>
            </a:r>
            <a:r>
              <a:rPr lang="en-US" sz="2400" dirty="0"/>
              <a:t>with your students</a:t>
            </a:r>
            <a:r>
              <a:rPr lang="en-US" sz="2400" dirty="0" smtClean="0"/>
              <a:t>?</a:t>
            </a:r>
            <a:endParaRPr lang="en-US" sz="2400" dirty="0"/>
          </a:p>
          <a:p>
            <a:r>
              <a:rPr lang="en-US" sz="2400" dirty="0" smtClean="0"/>
              <a:t>How might you use this technique with your team?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Screen Shot 2016-03-07 at 9.36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5" y="3943119"/>
            <a:ext cx="3169943" cy="24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54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Shape 286"/>
          <p:cNvSpPr txBox="1">
            <a:spLocks noGrp="1"/>
          </p:cNvSpPr>
          <p:nvPr>
            <p:ph type="title"/>
          </p:nvPr>
        </p:nvSpPr>
        <p:spPr>
          <a:xfrm>
            <a:off x="498474" y="484093"/>
            <a:ext cx="7556312" cy="111610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-US" dirty="0">
                <a:ea typeface="Arial"/>
                <a:cs typeface="Arial"/>
                <a:sym typeface="Arial"/>
              </a:rPr>
              <a:t>Keep in Contact</a:t>
            </a:r>
          </a:p>
        </p:txBody>
      </p:sp>
      <p:sp>
        <p:nvSpPr>
          <p:cNvPr id="287" name="Shape 287"/>
          <p:cNvSpPr txBox="1">
            <a:spLocks noGrp="1"/>
          </p:cNvSpPr>
          <p:nvPr>
            <p:ph type="body" idx="1"/>
          </p:nvPr>
        </p:nvSpPr>
        <p:spPr>
          <a:xfrm>
            <a:off x="498525" y="1092851"/>
            <a:ext cx="3657600" cy="508142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2000"/>
              </a:spcBef>
              <a:buClr>
                <a:schemeClr val="accent1"/>
              </a:buClr>
              <a:buSzPct val="25000"/>
              <a:buFont typeface="Noto Symbol"/>
              <a:buNone/>
            </a:pPr>
            <a:endParaRPr dirty="0"/>
          </a:p>
          <a:p>
            <a:pPr marL="0" marR="0" lvl="0" indent="0" algn="l" rtl="0">
              <a:spcBef>
                <a:spcPts val="2000"/>
              </a:spcBef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800" b="0" i="0" u="none" strike="noStrike" cap="none" dirty="0">
                <a:solidFill>
                  <a:srgbClr val="595959"/>
                </a:solidFill>
                <a:ea typeface="Rokkitt"/>
                <a:cs typeface="Rokkitt"/>
                <a:sym typeface="Rokkitt"/>
              </a:rPr>
              <a:t>Emily Lopez – Executive Director of Programs:</a:t>
            </a:r>
          </a:p>
          <a:p>
            <a:pPr marL="0" marR="0" lvl="0" indent="0" algn="l" rtl="0">
              <a:spcBef>
                <a:spcPts val="2000"/>
              </a:spcBef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sz="1800" b="0" i="0" u="sng" strike="noStrike" cap="none" dirty="0">
                <a:solidFill>
                  <a:schemeClr val="hlink"/>
                </a:solidFill>
                <a:ea typeface="Rokkitt"/>
                <a:cs typeface="Rokkitt"/>
                <a:sym typeface="Rokkitt"/>
                <a:hlinkClick r:id="rId3"/>
              </a:rPr>
              <a:t>Emily@</a:t>
            </a:r>
            <a:r>
              <a:rPr lang="en-US" sz="1800" b="0" i="0" u="sng" strike="noStrike" cap="none" dirty="0" smtClean="0">
                <a:solidFill>
                  <a:schemeClr val="hlink"/>
                </a:solidFill>
                <a:ea typeface="Rokkitt"/>
                <a:cs typeface="Rokkitt"/>
                <a:sym typeface="Rokkitt"/>
                <a:hlinkClick r:id="rId3"/>
              </a:rPr>
              <a:t>lsgfund.org</a:t>
            </a:r>
            <a:r>
              <a:rPr lang="en-US" sz="1800" b="0" i="0" u="sng" strike="noStrike" cap="none" dirty="0" smtClean="0">
                <a:solidFill>
                  <a:schemeClr val="hlink"/>
                </a:solidFill>
                <a:ea typeface="Rokkitt"/>
                <a:cs typeface="Rokkitt"/>
                <a:sym typeface="Rokkitt"/>
              </a:rPr>
              <a:t>  </a:t>
            </a:r>
            <a:r>
              <a:rPr lang="en-US" dirty="0" smtClean="0"/>
              <a:t>@</a:t>
            </a:r>
            <a:r>
              <a:rPr lang="en-US" dirty="0" err="1" smtClean="0"/>
              <a:t>emnlopez</a:t>
            </a:r>
            <a:endParaRPr lang="en-US" dirty="0" smtClean="0"/>
          </a:p>
          <a:p>
            <a:pPr marL="0" marR="0" lvl="0" indent="0" algn="l" rtl="0">
              <a:spcBef>
                <a:spcPts val="2000"/>
              </a:spcBef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dirty="0" smtClean="0"/>
              <a:t>Additional </a:t>
            </a:r>
            <a:r>
              <a:rPr lang="en-US" dirty="0"/>
              <a:t>Info</a:t>
            </a:r>
            <a:r>
              <a:rPr lang="en-US" dirty="0" smtClean="0"/>
              <a:t>:</a:t>
            </a:r>
          </a:p>
          <a:p>
            <a:pPr marL="0" indent="0">
              <a:spcBef>
                <a:spcPts val="2000"/>
              </a:spcBef>
              <a:buSzPct val="25000"/>
              <a:buNone/>
            </a:pPr>
            <a:r>
              <a:rPr lang="en-US" u="sng" dirty="0" err="1" smtClean="0">
                <a:solidFill>
                  <a:schemeClr val="hlink"/>
                </a:solidFill>
              </a:rPr>
              <a:t>www.lilysarahgrace.org</a:t>
            </a:r>
            <a:endParaRPr lang="en-US" dirty="0"/>
          </a:p>
          <a:p>
            <a:pPr marL="0" marR="0" lvl="0" indent="0" algn="l" rtl="0">
              <a:spcBef>
                <a:spcPts val="2000"/>
              </a:spcBef>
              <a:buClr>
                <a:schemeClr val="accent1"/>
              </a:buClr>
              <a:buSzPct val="25000"/>
              <a:buFont typeface="Noto Symbol"/>
              <a:buNone/>
            </a:pPr>
            <a:r>
              <a:rPr lang="en-US" u="sng" dirty="0">
                <a:solidFill>
                  <a:schemeClr val="hlink"/>
                </a:solidFill>
                <a:hlinkClick r:id="rId4"/>
              </a:rPr>
              <a:t>PD@</a:t>
            </a:r>
            <a:r>
              <a:rPr lang="en-US" u="sng" dirty="0" smtClean="0">
                <a:solidFill>
                  <a:schemeClr val="hlink"/>
                </a:solidFill>
                <a:hlinkClick r:id="rId4"/>
              </a:rPr>
              <a:t>lsgfund.org</a:t>
            </a:r>
            <a:endParaRPr lang="en-US" u="sng" dirty="0" smtClean="0">
              <a:solidFill>
                <a:schemeClr val="hlink"/>
              </a:solidFill>
            </a:endParaRPr>
          </a:p>
          <a:p>
            <a:pPr marL="0" indent="0">
              <a:spcBef>
                <a:spcPts val="2000"/>
              </a:spcBef>
              <a:buSzPct val="25000"/>
              <a:buNone/>
            </a:pPr>
            <a:r>
              <a:rPr lang="en-US" dirty="0" smtClean="0">
                <a:solidFill>
                  <a:srgbClr val="000000"/>
                </a:solidFill>
              </a:rPr>
              <a:t>Facebook: </a:t>
            </a:r>
            <a:r>
              <a:rPr lang="en-US" dirty="0" smtClean="0">
                <a:solidFill>
                  <a:srgbClr val="000000"/>
                </a:solidFill>
                <a:hlinkClick r:id="rId5"/>
              </a:rPr>
              <a:t>https</a:t>
            </a:r>
            <a:r>
              <a:rPr lang="en-US" dirty="0">
                <a:solidFill>
                  <a:srgbClr val="000000"/>
                </a:solidFill>
                <a:hlinkClick r:id="rId5"/>
              </a:rPr>
              <a:t>://www.facebook.com/LilySarahGraceFund/?fref=</a:t>
            </a:r>
            <a:r>
              <a:rPr lang="en-US" dirty="0" smtClean="0">
                <a:solidFill>
                  <a:srgbClr val="000000"/>
                </a:solidFill>
                <a:hlinkClick r:id="rId5"/>
              </a:rPr>
              <a:t>ts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2000"/>
              </a:spcBef>
              <a:buSzPct val="25000"/>
              <a:buNone/>
            </a:pPr>
            <a:r>
              <a:rPr lang="en-US" dirty="0" smtClean="0"/>
              <a:t>Twitter:@LSGFUND #</a:t>
            </a:r>
            <a:r>
              <a:rPr lang="en-US" dirty="0" err="1" smtClean="0"/>
              <a:t>LSGpd</a:t>
            </a:r>
            <a:endParaRPr dirty="0"/>
          </a:p>
        </p:txBody>
      </p:sp>
      <p:pic>
        <p:nvPicPr>
          <p:cNvPr id="288" name="Shape 288"/>
          <p:cNvPicPr preferRelativeResize="0">
            <a:picLocks noGrp="1"/>
          </p:cNvPicPr>
          <p:nvPr>
            <p:ph type="body" idx="2"/>
          </p:nvPr>
        </p:nvPicPr>
        <p:blipFill rotWithShape="1">
          <a:blip r:embed="rId6">
            <a:alphaModFix/>
          </a:blip>
          <a:srcRect l="22393" r="22392"/>
          <a:stretch/>
        </p:blipFill>
        <p:spPr>
          <a:xfrm>
            <a:off x="5182954" y="808013"/>
            <a:ext cx="2096808" cy="235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Screen Shot 2016-03-12 at 5.47.38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125" y="3492903"/>
            <a:ext cx="4680901" cy="198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437889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8856</TotalTime>
  <Words>387</Words>
  <Application>Microsoft Macintosh PowerPoint</Application>
  <PresentationFormat>On-screen Show (4:3)</PresentationFormat>
  <Paragraphs>61</Paragraphs>
  <Slides>9</Slides>
  <Notes>8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Advantage</vt:lpstr>
      <vt:lpstr>Using Visual Arts and Music to Envision and Collaboratively Create Poetry  UNCC Teacher to Teacher April 3, 2017</vt:lpstr>
      <vt:lpstr>About LSG</vt:lpstr>
      <vt:lpstr>Goals and Expectations</vt:lpstr>
      <vt:lpstr>Quick Engager – Mindful Listening</vt:lpstr>
      <vt:lpstr>Part 1 – First Listen</vt:lpstr>
      <vt:lpstr>Part 2 – Second Listen</vt:lpstr>
      <vt:lpstr>Combining Imagery</vt:lpstr>
      <vt:lpstr>Reflecting on the Process</vt:lpstr>
      <vt:lpstr>Keep in Contact</vt:lpstr>
    </vt:vector>
  </TitlesOfParts>
  <Company>LilySarahGrace Fund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Selwyn Elementary School Arts Integration Series -Part I Integrating Creative Learning to Engage Students</dc:title>
  <dc:creator>Emily Lopez</dc:creator>
  <cp:lastModifiedBy>Emily Lopez</cp:lastModifiedBy>
  <cp:revision>31</cp:revision>
  <dcterms:created xsi:type="dcterms:W3CDTF">2016-02-22T19:33:03Z</dcterms:created>
  <dcterms:modified xsi:type="dcterms:W3CDTF">2017-03-30T19:50:14Z</dcterms:modified>
</cp:coreProperties>
</file>